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6" r:id="rId3"/>
    <p:sldId id="302" r:id="rId4"/>
    <p:sldId id="312" r:id="rId5"/>
    <p:sldId id="291" r:id="rId6"/>
    <p:sldId id="295" r:id="rId7"/>
    <p:sldId id="313" r:id="rId8"/>
    <p:sldId id="316" r:id="rId9"/>
    <p:sldId id="290" r:id="rId10"/>
    <p:sldId id="315" r:id="rId11"/>
    <p:sldId id="294" r:id="rId12"/>
    <p:sldId id="277" r:id="rId13"/>
    <p:sldId id="311" r:id="rId14"/>
    <p:sldId id="314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8" autoAdjust="0"/>
    <p:restoredTop sz="66190" autoAdjust="0"/>
  </p:normalViewPr>
  <p:slideViewPr>
    <p:cSldViewPr snapToGrid="0" snapToObjects="1">
      <p:cViewPr varScale="1">
        <p:scale>
          <a:sx n="31" d="100"/>
          <a:sy n="31" d="100"/>
        </p:scale>
        <p:origin x="1320" y="176"/>
      </p:cViewPr>
      <p:guideLst>
        <p:guide orient="horz" pos="2160"/>
        <p:guide pos="2880"/>
      </p:guideLst>
    </p:cSldViewPr>
  </p:slid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Yale STEM Outreach Events</a:t>
            </a:r>
          </a:p>
        </c:rich>
      </c:tx>
      <c:layout>
        <c:manualLayout>
          <c:xMode val="edge"/>
          <c:yMode val="edge"/>
          <c:x val="0.21996169854920899"/>
          <c:y val="5.3913203281604899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Events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FY 12</c:v>
                </c:pt>
                <c:pt idx="1">
                  <c:v>FY 13</c:v>
                </c:pt>
                <c:pt idx="2">
                  <c:v>FY 14</c:v>
                </c:pt>
                <c:pt idx="3">
                  <c:v>FY 15</c:v>
                </c:pt>
                <c:pt idx="4">
                  <c:v>FY 16</c:v>
                </c:pt>
                <c:pt idx="5">
                  <c:v>FY 17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38</c:v>
                </c:pt>
                <c:pt idx="1">
                  <c:v>40</c:v>
                </c:pt>
                <c:pt idx="2">
                  <c:v>59</c:v>
                </c:pt>
                <c:pt idx="3">
                  <c:v>83</c:v>
                </c:pt>
                <c:pt idx="4">
                  <c:v>109</c:v>
                </c:pt>
                <c:pt idx="5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4-4945-978E-D7D7DC439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10299768"/>
        <c:axId val="2110303112"/>
      </c:barChart>
      <c:catAx>
        <c:axId val="2110299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110303112"/>
        <c:crosses val="autoZero"/>
        <c:auto val="1"/>
        <c:lblAlgn val="ctr"/>
        <c:lblOffset val="100"/>
        <c:noMultiLvlLbl val="0"/>
      </c:catAx>
      <c:valAx>
        <c:axId val="21103031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crossAx val="211029976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Internships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Internships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Sheet1!$A$2:$A$7</c:f>
              <c:strCache>
                <c:ptCount val="6"/>
                <c:pt idx="0">
                  <c:v>FY12</c:v>
                </c:pt>
                <c:pt idx="1">
                  <c:v>FY13</c:v>
                </c:pt>
                <c:pt idx="2">
                  <c:v>FY14</c:v>
                </c:pt>
                <c:pt idx="3">
                  <c:v>FY15</c:v>
                </c:pt>
                <c:pt idx="4">
                  <c:v>FY16</c:v>
                </c:pt>
                <c:pt idx="5">
                  <c:v>FY17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29</c:v>
                </c:pt>
                <c:pt idx="1">
                  <c:v>38</c:v>
                </c:pt>
                <c:pt idx="2">
                  <c:v>59</c:v>
                </c:pt>
                <c:pt idx="3">
                  <c:v>71</c:v>
                </c:pt>
                <c:pt idx="4">
                  <c:v>104</c:v>
                </c:pt>
                <c:pt idx="5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07-49BB-AC0B-77466515E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0374216"/>
        <c:axId val="2110377992"/>
      </c:barChart>
      <c:catAx>
        <c:axId val="2110374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377992"/>
        <c:crosses val="autoZero"/>
        <c:auto val="1"/>
        <c:lblAlgn val="ctr"/>
        <c:lblOffset val="100"/>
        <c:noMultiLvlLbl val="0"/>
      </c:catAx>
      <c:valAx>
        <c:axId val="2110377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374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73647248001607E-2"/>
          <c:y val="3.7138779814499499E-2"/>
          <c:w val="0.78742128259591404"/>
          <c:h val="0.788578496566040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Staff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</c:v>
                </c:pt>
                <c:pt idx="1">
                  <c:v>41</c:v>
                </c:pt>
                <c:pt idx="2">
                  <c:v>39</c:v>
                </c:pt>
                <c:pt idx="3" formatCode="0">
                  <c:v>36</c:v>
                </c:pt>
                <c:pt idx="4" formatCode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A1-4B75-AB8A-A435C9CE17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Undergrad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54</c:v>
                </c:pt>
                <c:pt idx="1">
                  <c:v>168</c:v>
                </c:pt>
                <c:pt idx="2">
                  <c:v>168</c:v>
                </c:pt>
                <c:pt idx="3" formatCode="0">
                  <c:v>206</c:v>
                </c:pt>
                <c:pt idx="4" formatCode="0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A1-4B75-AB8A-A435C9CE17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Graduate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152</c:v>
                </c:pt>
                <c:pt idx="1">
                  <c:v>209</c:v>
                </c:pt>
                <c:pt idx="2">
                  <c:v>239</c:v>
                </c:pt>
                <c:pt idx="3" formatCode="0">
                  <c:v>334</c:v>
                </c:pt>
                <c:pt idx="4" formatCode="0">
                  <c:v>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A1-4B75-AB8A-A435C9CE177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Postdoc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27</c:v>
                </c:pt>
                <c:pt idx="1">
                  <c:v>36</c:v>
                </c:pt>
                <c:pt idx="2">
                  <c:v>57</c:v>
                </c:pt>
                <c:pt idx="3" formatCode="0">
                  <c:v>43</c:v>
                </c:pt>
                <c:pt idx="4" formatCode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A1-4B75-AB8A-A435C9CE177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Faculty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71</c:v>
                </c:pt>
                <c:pt idx="1">
                  <c:v>101</c:v>
                </c:pt>
                <c:pt idx="2">
                  <c:v>100</c:v>
                </c:pt>
                <c:pt idx="3">
                  <c:v>112</c:v>
                </c:pt>
                <c:pt idx="4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A1-4B75-AB8A-A435C9CE1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8634312"/>
        <c:axId val="2108638056"/>
      </c:barChart>
      <c:catAx>
        <c:axId val="210863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638056"/>
        <c:crosses val="autoZero"/>
        <c:auto val="1"/>
        <c:lblAlgn val="ctr"/>
        <c:lblOffset val="100"/>
        <c:noMultiLvlLbl val="0"/>
      </c:catAx>
      <c:valAx>
        <c:axId val="2108638056"/>
        <c:scaling>
          <c:orientation val="minMax"/>
          <c:max val="8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634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80797951298E-2"/>
          <c:y val="0.91732107878132496"/>
          <c:w val="0.89999983840409803"/>
          <c:h val="6.73981643840450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200" b="0" dirty="0">
                <a:latin typeface="Trebuchet MS"/>
                <a:cs typeface="Trebuchet MS"/>
              </a:rPr>
              <a:t>PROPOSALS</a:t>
            </a:r>
            <a:r>
              <a:rPr lang="en-US" sz="2200" b="0" baseline="0" dirty="0">
                <a:latin typeface="Trebuchet MS"/>
                <a:cs typeface="Trebuchet MS"/>
              </a:rPr>
              <a:t> BY YEAR</a:t>
            </a:r>
            <a:endParaRPr lang="en-US" sz="2200" b="0" dirty="0">
              <a:latin typeface="Trebuchet MS"/>
              <a:cs typeface="Trebuchet MS"/>
            </a:endParaRPr>
          </a:p>
        </c:rich>
      </c:tx>
      <c:layout>
        <c:manualLayout>
          <c:xMode val="edge"/>
          <c:yMode val="edge"/>
          <c:x val="0.22937683135188899"/>
          <c:y val="6.89569046494328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3467502018187"/>
          <c:y val="0.20513248249823701"/>
          <c:w val="0.87653249798181199"/>
          <c:h val="0.656529528836742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Proposals By Year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rebuchet MS"/>
                    <a:cs typeface="Trebuchet M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FY 12</c:v>
                </c:pt>
                <c:pt idx="1">
                  <c:v>FY 13</c:v>
                </c:pt>
                <c:pt idx="2">
                  <c:v>FY 14</c:v>
                </c:pt>
                <c:pt idx="3">
                  <c:v>FY 15</c:v>
                </c:pt>
                <c:pt idx="4">
                  <c:v>FY 16</c:v>
                </c:pt>
                <c:pt idx="5">
                  <c:v>FY 17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</c:v>
                </c:pt>
                <c:pt idx="1">
                  <c:v>11</c:v>
                </c:pt>
                <c:pt idx="2">
                  <c:v>21</c:v>
                </c:pt>
                <c:pt idx="3">
                  <c:v>35</c:v>
                </c:pt>
                <c:pt idx="4">
                  <c:v>34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43-4EF9-B1BF-6539ECA50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9984504"/>
        <c:axId val="2109981432"/>
      </c:barChart>
      <c:catAx>
        <c:axId val="2109984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rebuchet MS"/>
                <a:cs typeface="Trebuchet MS"/>
              </a:defRPr>
            </a:pPr>
            <a:endParaRPr lang="en-US"/>
          </a:p>
        </c:txPr>
        <c:crossAx val="2109981432"/>
        <c:crosses val="autoZero"/>
        <c:auto val="1"/>
        <c:lblAlgn val="ctr"/>
        <c:lblOffset val="100"/>
        <c:noMultiLvlLbl val="0"/>
      </c:catAx>
      <c:valAx>
        <c:axId val="2109981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rebuchet MS"/>
                <a:cs typeface="Trebuchet MS"/>
              </a:defRPr>
            </a:pPr>
            <a:endParaRPr lang="en-US"/>
          </a:p>
        </c:txPr>
        <c:crossAx val="2109984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ctr"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1E409-A2D7-4C68-AE5F-C89BEE81723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45E1CA6-A337-45EE-AEF3-1896CE7C3F4E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/>
            <a:t>Y1. Public Lectures &amp; Hands-on Demos</a:t>
          </a:r>
        </a:p>
      </dgm:t>
    </dgm:pt>
    <dgm:pt modelId="{548C0615-797F-4E4A-84DA-DE66665C8D23}" type="parTrans" cxnId="{AB2D47B9-23A8-4685-80C3-F9DBE0536E40}">
      <dgm:prSet/>
      <dgm:spPr/>
      <dgm:t>
        <a:bodyPr/>
        <a:lstStyle/>
        <a:p>
          <a:endParaRPr lang="en-US"/>
        </a:p>
      </dgm:t>
    </dgm:pt>
    <dgm:pt modelId="{7CF4C4CF-39D2-4379-96F1-B8A034D36AE2}" type="sibTrans" cxnId="{AB2D47B9-23A8-4685-80C3-F9DBE0536E40}">
      <dgm:prSet/>
      <dgm:spPr/>
      <dgm:t>
        <a:bodyPr/>
        <a:lstStyle/>
        <a:p>
          <a:endParaRPr lang="en-US"/>
        </a:p>
      </dgm:t>
    </dgm:pt>
    <dgm:pt modelId="{8DCC1554-1CC2-4D68-93A4-5F454C89DA4D}" type="pres">
      <dgm:prSet presAssocID="{8F01E409-A2D7-4C68-AE5F-C89BEE81723B}" presName="Name0" presStyleCnt="0">
        <dgm:presLayoutVars>
          <dgm:dir/>
          <dgm:animLvl val="lvl"/>
          <dgm:resizeHandles val="exact"/>
        </dgm:presLayoutVars>
      </dgm:prSet>
      <dgm:spPr/>
    </dgm:pt>
    <dgm:pt modelId="{DB6D1CAF-F54A-4AEA-B8EB-60F56B902EDC}" type="pres">
      <dgm:prSet presAssocID="{F45E1CA6-A337-45EE-AEF3-1896CE7C3F4E}" presName="parTxOnly" presStyleLbl="node1" presStyleIdx="0" presStyleCnt="1" custLinFactNeighborX="-49" custLinFactNeighborY="10110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</dgm:ptLst>
  <dgm:cxnLst>
    <dgm:cxn modelId="{5ACC0171-FC71-455A-A175-574CDC63B673}" type="presOf" srcId="{F45E1CA6-A337-45EE-AEF3-1896CE7C3F4E}" destId="{DB6D1CAF-F54A-4AEA-B8EB-60F56B902EDC}" srcOrd="0" destOrd="0" presId="urn:microsoft.com/office/officeart/2005/8/layout/chevron1"/>
    <dgm:cxn modelId="{7087ECA2-06A8-4F70-889E-D943FD99B42E}" type="presOf" srcId="{8F01E409-A2D7-4C68-AE5F-C89BEE81723B}" destId="{8DCC1554-1CC2-4D68-93A4-5F454C89DA4D}" srcOrd="0" destOrd="0" presId="urn:microsoft.com/office/officeart/2005/8/layout/chevron1"/>
    <dgm:cxn modelId="{AB2D47B9-23A8-4685-80C3-F9DBE0536E40}" srcId="{8F01E409-A2D7-4C68-AE5F-C89BEE81723B}" destId="{F45E1CA6-A337-45EE-AEF3-1896CE7C3F4E}" srcOrd="0" destOrd="0" parTransId="{548C0615-797F-4E4A-84DA-DE66665C8D23}" sibTransId="{7CF4C4CF-39D2-4379-96F1-B8A034D36AE2}"/>
    <dgm:cxn modelId="{8E334084-A63D-4DDD-98B7-B5D48F345E32}" type="presParOf" srcId="{8DCC1554-1CC2-4D68-93A4-5F454C89DA4D}" destId="{DB6D1CAF-F54A-4AEA-B8EB-60F56B902EDC}" srcOrd="0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D1CAF-F54A-4AEA-B8EB-60F56B902EDC}">
      <dsp:nvSpPr>
        <dsp:cNvPr id="0" name=""/>
        <dsp:cNvSpPr/>
      </dsp:nvSpPr>
      <dsp:spPr>
        <a:xfrm>
          <a:off x="0" y="0"/>
          <a:ext cx="4675713" cy="732587"/>
        </a:xfrm>
        <a:prstGeom prst="homePlate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Y1. Public Lectures &amp; Hands-on Demos</a:t>
          </a:r>
        </a:p>
      </dsp:txBody>
      <dsp:txXfrm>
        <a:off x="0" y="0"/>
        <a:ext cx="4492566" cy="732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0.64103</cdr:x>
      <cdr:y>0.25745</cdr:y>
    </cdr:from>
    <cdr:to>
      <cdr:x>0.75008</cdr:x>
      <cdr:y>0.44238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75274" y="12729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0D68CD-D7AD-4354-B494-75D8C371278D}" type="datetimeFigureOut">
              <a:rPr lang="en-US" smtClean="0"/>
              <a:t>6/12/18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1AA11D-C7C9-4DB4-84CF-3783BB521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1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733B4E-260B-414F-ADB7-19E191C2E9D1}" type="datetimeFigureOut">
              <a:rPr lang="en-US" smtClean="0"/>
              <a:t>6/12/18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BF765D-6D1C-104C-B480-9C1E5FB6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0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F765D-6D1C-104C-B480-9C1E5FB667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74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F765D-6D1C-104C-B480-9C1E5FB667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32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F765D-6D1C-104C-B480-9C1E5FB667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4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4ED8-D3EB-1D4B-A6AF-A4CD07D962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65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F765D-6D1C-104C-B480-9C1E5FB667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83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F765D-6D1C-104C-B480-9C1E5FB667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583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BE9C-175C-474B-BCC9-97476C6E9B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53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>
              <a:ea typeface="ＭＳ Ｐゴシック" pitchFamily="4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BE9C-175C-474B-BCC9-97476C6E9B1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42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F765D-6D1C-104C-B480-9C1E5FB667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38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646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F765D-6D1C-104C-B480-9C1E5FB667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36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F765D-6D1C-104C-B480-9C1E5FB667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10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>
              <a:defRPr/>
            </a:pPr>
            <a:fld id="{55074A98-B1E1-4340-AA7C-28E1772DDB33}" type="slidenum">
              <a:rPr lang="en-US" sz="1800" kern="0">
                <a:solidFill>
                  <a:sysClr val="windowText" lastClr="000000"/>
                </a:solidFill>
              </a:rPr>
              <a:pPr defTabSz="912937">
                <a:defRPr/>
              </a:pPr>
              <a:t>7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91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BBE9C-175C-474B-BCC9-97476C6E9B1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58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F765D-6D1C-104C-B480-9C1E5FB667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ABC2-6340-594B-B674-1927274DA080}" type="datetimeFigureOut">
              <a:rPr lang="en-US" smtClean="0"/>
              <a:t>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9057-F396-4548-9A58-5AAAC1080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3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ABC2-6340-594B-B674-1927274DA080}" type="datetimeFigureOut">
              <a:rPr lang="en-US" smtClean="0"/>
              <a:t>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9057-F396-4548-9A58-5AAAC1080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6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ABC2-6340-594B-B674-1927274DA080}" type="datetimeFigureOut">
              <a:rPr lang="en-US" smtClean="0"/>
              <a:t>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9057-F396-4548-9A58-5AAAC1080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5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ABC2-6340-594B-B674-1927274DA080}" type="datetimeFigureOut">
              <a:rPr lang="en-US" smtClean="0"/>
              <a:t>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9057-F396-4548-9A58-5AAAC1080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5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ABC2-6340-594B-B674-1927274DA080}" type="datetimeFigureOut">
              <a:rPr lang="en-US" smtClean="0"/>
              <a:t>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9057-F396-4548-9A58-5AAAC1080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6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ABC2-6340-594B-B674-1927274DA080}" type="datetimeFigureOut">
              <a:rPr lang="en-US" smtClean="0"/>
              <a:t>6/12/18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9057-F396-4548-9A58-5AAAC1080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ABC2-6340-594B-B674-1927274DA080}" type="datetimeFigureOut">
              <a:rPr lang="en-US" smtClean="0"/>
              <a:t>6/12/18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9057-F396-4548-9A58-5AAAC1080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5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ABC2-6340-594B-B674-1927274DA080}" type="datetimeFigureOut">
              <a:rPr lang="en-US" smtClean="0"/>
              <a:t>6/12/18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9057-F396-4548-9A58-5AAAC1080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4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ABC2-6340-594B-B674-1927274DA080}" type="datetimeFigureOut">
              <a:rPr lang="en-US" smtClean="0"/>
              <a:t>6/12/18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9057-F396-4548-9A58-5AAAC1080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4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ABC2-6340-594B-B674-1927274DA080}" type="datetimeFigureOut">
              <a:rPr lang="en-US" smtClean="0"/>
              <a:t>6/12/18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9057-F396-4548-9A58-5AAAC1080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3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ABC2-6340-594B-B674-1927274DA080}" type="datetimeFigureOut">
              <a:rPr lang="en-US" smtClean="0"/>
              <a:t>6/12/18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9057-F396-4548-9A58-5AAAC1080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2ABC2-6340-594B-B674-1927274DA080}" type="datetimeFigureOut">
              <a:rPr lang="en-US" smtClean="0"/>
              <a:t>6/12/18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9057-F396-4548-9A58-5AAAC1080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9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yalepathwaystoscience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acebook.com/yalepathways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jpeg"/><Relationship Id="rId10" Type="http://schemas.openxmlformats.org/officeDocument/2006/relationships/hyperlink" Target="http://onhsa.yale.edu/science-outreach-home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65" y="4708188"/>
            <a:ext cx="9123835" cy="1355116"/>
          </a:xfrm>
        </p:spPr>
        <p:txBody>
          <a:bodyPr>
            <a:noAutofit/>
          </a:bodyPr>
          <a:lstStyle/>
          <a:p>
            <a:endParaRPr lang="en-US" sz="900" dirty="0"/>
          </a:p>
          <a:p>
            <a:pPr lvl="0"/>
            <a:r>
              <a:rPr lang="en-US" sz="2500" b="1" dirty="0">
                <a:solidFill>
                  <a:prstClr val="black"/>
                </a:solidFill>
                <a:latin typeface="Calibri Light" panose="020F0302020204030204" pitchFamily="34" charset="0"/>
              </a:rPr>
              <a:t>A Unified Approach to University Engagement in STEM</a:t>
            </a:r>
          </a:p>
          <a:p>
            <a:pPr lvl="0"/>
            <a:r>
              <a:rPr lang="en-US" sz="1500" b="1" dirty="0">
                <a:solidFill>
                  <a:prstClr val="black"/>
                </a:solidFill>
                <a:latin typeface="Calibri Light" panose="020F0302020204030204" pitchFamily="34" charset="0"/>
              </a:rPr>
              <a:t>Claudia Merson, Director of Public School Partnerships</a:t>
            </a:r>
          </a:p>
          <a:p>
            <a:pPr lvl="0"/>
            <a:r>
              <a:rPr lang="en-US" sz="1500" b="1" dirty="0">
                <a:solidFill>
                  <a:prstClr val="black"/>
                </a:solidFill>
                <a:latin typeface="Calibri Light" panose="020F0302020204030204" pitchFamily="34" charset="0"/>
              </a:rPr>
              <a:t>Maria Parente, Ph.D., Coordinator for Community Programs in Science</a:t>
            </a:r>
          </a:p>
          <a:p>
            <a:endParaRPr lang="en-US" sz="9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18694"/>
            <a:ext cx="9144000" cy="1086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rebuchet MS"/>
                <a:cs typeface="Trebuchet MS"/>
              </a:rPr>
              <a:t>YALE </a:t>
            </a:r>
            <a:r>
              <a:rPr lang="en-US" b="1" dirty="0">
                <a:latin typeface="Trebuchet MS" panose="020B0603020202020204" pitchFamily="34" charset="0"/>
              </a:rPr>
              <a:t>PATHWAYS TO SCIENCE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893" y="1763294"/>
            <a:ext cx="2036942" cy="3055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63295"/>
            <a:ext cx="4505738" cy="3055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5738" y="1763295"/>
            <a:ext cx="2581155" cy="3055718"/>
          </a:xfrm>
          <a:prstGeom prst="rect">
            <a:avLst/>
          </a:prstGeom>
        </p:spPr>
      </p:pic>
      <p:pic>
        <p:nvPicPr>
          <p:cNvPr id="1026" name="Picture 2" descr="https://www.seeklogo.net/wp-content/uploads/2016/09/facebook-icon-preview-1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334" y="6005753"/>
            <a:ext cx="674267" cy="674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a.idownloadblog.com/wp-content/uploads/2016/05/Instagram-icon-proposal-Ian-Storm-Taylor-image-001.jpe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8"/>
          <a:stretch/>
        </p:blipFill>
        <p:spPr bwMode="auto">
          <a:xfrm>
            <a:off x="5190427" y="6088682"/>
            <a:ext cx="486740" cy="50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9021" y="5989117"/>
            <a:ext cx="745958" cy="71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03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23238" y="256618"/>
            <a:ext cx="825676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rebuchet MS"/>
                <a:cs typeface="Trebuchet MS"/>
              </a:rPr>
              <a:t>STUDENT OUTCOMES </a:t>
            </a:r>
          </a:p>
          <a:p>
            <a:pPr algn="ctr"/>
            <a:r>
              <a:rPr lang="en-US" sz="2500" b="1" dirty="0">
                <a:latin typeface="Trebuchet MS"/>
              </a:rPr>
              <a:t>National Student Clearinghouse Data</a:t>
            </a:r>
            <a:endParaRPr lang="en-US" sz="2500" dirty="0"/>
          </a:p>
        </p:txBody>
      </p:sp>
      <p:sp>
        <p:nvSpPr>
          <p:cNvPr id="22" name="TextBox 21"/>
          <p:cNvSpPr txBox="1"/>
          <p:nvPr/>
        </p:nvSpPr>
        <p:spPr>
          <a:xfrm>
            <a:off x="914400" y="2902044"/>
            <a:ext cx="6713033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PATHWAYS STUDENTS 57%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4829" y="1886381"/>
            <a:ext cx="76831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College Graduates Who Reported STEM Majors</a:t>
            </a:r>
          </a:p>
          <a:p>
            <a:pPr algn="ctr"/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High School Classes of 2010 and 2011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4400" y="3464323"/>
            <a:ext cx="5196467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DISTRICT 39%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8B6BEA-F8B1-4DE1-B578-E348D8854654}"/>
              </a:ext>
            </a:extLst>
          </p:cNvPr>
          <p:cNvSpPr txBox="1"/>
          <p:nvPr/>
        </p:nvSpPr>
        <p:spPr>
          <a:xfrm>
            <a:off x="914400" y="4026602"/>
            <a:ext cx="2408663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NATIONAL 8%</a:t>
            </a:r>
          </a:p>
        </p:txBody>
      </p:sp>
    </p:spTree>
    <p:extLst>
      <p:ext uri="{BB962C8B-B14F-4D97-AF65-F5344CB8AC3E}">
        <p14:creationId xmlns:p14="http://schemas.microsoft.com/office/powerpoint/2010/main" val="353020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174343" y="2007150"/>
            <a:ext cx="3271387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1" dirty="0">
                <a:solidFill>
                  <a:schemeClr val="accent1">
                    <a:lumMod val="50000"/>
                  </a:schemeClr>
                </a:solidFill>
              </a:rPr>
              <a:t>Attended College</a:t>
            </a:r>
          </a:p>
          <a:p>
            <a:pPr algn="r"/>
            <a:r>
              <a:rPr lang="en-US" sz="1351" dirty="0">
                <a:solidFill>
                  <a:schemeClr val="accent1">
                    <a:lumMod val="50000"/>
                  </a:schemeClr>
                </a:solidFill>
              </a:rPr>
              <a:t> Classes of 2010-2015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3238" y="256618"/>
            <a:ext cx="825676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rebuchet MS"/>
                <a:cs typeface="Trebuchet MS"/>
              </a:rPr>
              <a:t>STUDENT OUTCOMES </a:t>
            </a:r>
          </a:p>
          <a:p>
            <a:pPr algn="ctr"/>
            <a:r>
              <a:rPr lang="en-US" sz="2500" b="1" dirty="0">
                <a:latin typeface="Trebuchet MS"/>
              </a:rPr>
              <a:t>National Student Clearinghouse Data</a:t>
            </a:r>
            <a:endParaRPr lang="en-US" sz="2500" dirty="0"/>
          </a:p>
        </p:txBody>
      </p:sp>
      <p:sp>
        <p:nvSpPr>
          <p:cNvPr id="17" name="TextBox 16"/>
          <p:cNvSpPr txBox="1"/>
          <p:nvPr/>
        </p:nvSpPr>
        <p:spPr>
          <a:xfrm>
            <a:off x="2101698" y="1739189"/>
            <a:ext cx="662971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PATHWAYS STUDENTS 80%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06325" y="3181645"/>
            <a:ext cx="503045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PATHWAYS STUDENTS 60%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302847" y="3461340"/>
            <a:ext cx="3399891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1" dirty="0">
                <a:solidFill>
                  <a:schemeClr val="accent2"/>
                </a:solidFill>
              </a:rPr>
              <a:t>Completed College</a:t>
            </a:r>
          </a:p>
          <a:p>
            <a:pPr algn="r"/>
            <a:r>
              <a:rPr lang="en-US" sz="1351" dirty="0">
                <a:solidFill>
                  <a:schemeClr val="accent2"/>
                </a:solidFill>
              </a:rPr>
              <a:t>Classes of 2010 and 2011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01672" y="2110502"/>
            <a:ext cx="563727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DISTRICT 70%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06325" y="3550977"/>
            <a:ext cx="297863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DISTRICT 23%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01672" y="4781223"/>
            <a:ext cx="473402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PATHWAYS STUDENTS 57%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1302847" y="5046234"/>
            <a:ext cx="3399891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1" dirty="0">
                <a:solidFill>
                  <a:schemeClr val="accent6">
                    <a:lumMod val="75000"/>
                  </a:schemeClr>
                </a:solidFill>
              </a:rPr>
              <a:t>Reported STEM Majors</a:t>
            </a:r>
          </a:p>
          <a:p>
            <a:pPr algn="r"/>
            <a:r>
              <a:rPr lang="en-US" sz="1351" dirty="0">
                <a:solidFill>
                  <a:schemeClr val="accent6">
                    <a:lumMod val="75000"/>
                  </a:schemeClr>
                </a:solidFill>
              </a:rPr>
              <a:t>Classes of 2010 and 2011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97044" y="5150555"/>
            <a:ext cx="365698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DISTRICT 39%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0F595A-C7B9-4737-95A9-3D8E5221EB45}"/>
              </a:ext>
            </a:extLst>
          </p:cNvPr>
          <p:cNvSpPr txBox="1"/>
          <p:nvPr/>
        </p:nvSpPr>
        <p:spPr>
          <a:xfrm>
            <a:off x="2097045" y="2475022"/>
            <a:ext cx="445987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NATIONAL 52%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E0A042-DD25-492D-8343-46BFADA28A8B}"/>
              </a:ext>
            </a:extLst>
          </p:cNvPr>
          <p:cNvSpPr txBox="1"/>
          <p:nvPr/>
        </p:nvSpPr>
        <p:spPr>
          <a:xfrm>
            <a:off x="2108501" y="3928675"/>
            <a:ext cx="269767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NATIONAL 19%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8B6BEA-F8B1-4DE1-B578-E348D8854654}"/>
              </a:ext>
            </a:extLst>
          </p:cNvPr>
          <p:cNvSpPr txBox="1"/>
          <p:nvPr/>
        </p:nvSpPr>
        <p:spPr>
          <a:xfrm>
            <a:off x="2097044" y="5519887"/>
            <a:ext cx="158286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NATIONAL 8%</a:t>
            </a:r>
          </a:p>
        </p:txBody>
      </p:sp>
    </p:spTree>
    <p:extLst>
      <p:ext uri="{BB962C8B-B14F-4D97-AF65-F5344CB8AC3E}">
        <p14:creationId xmlns:p14="http://schemas.microsoft.com/office/powerpoint/2010/main" val="36098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18" grpId="1" animBg="1"/>
      <p:bldP spid="19" grpId="0"/>
      <p:bldP spid="29" grpId="0" animBg="1"/>
      <p:bldP spid="32" grpId="0" animBg="1"/>
      <p:bldP spid="22" grpId="0" animBg="1"/>
      <p:bldP spid="23" grpId="0"/>
      <p:bldP spid="25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8122" y="3369034"/>
            <a:ext cx="1231075" cy="662418"/>
            <a:chOff x="95746" y="2329242"/>
            <a:chExt cx="1330181" cy="665090"/>
          </a:xfr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ounded Rectangle 4"/>
            <p:cNvSpPr/>
            <p:nvPr/>
          </p:nvSpPr>
          <p:spPr>
            <a:xfrm>
              <a:off x="95746" y="2329242"/>
              <a:ext cx="1330181" cy="665090"/>
            </a:xfrm>
            <a:prstGeom prst="roundRect">
              <a:avLst>
                <a:gd name="adj" fmla="val 10000"/>
              </a:avLst>
            </a:prstGeom>
            <a:grpFill/>
            <a:ln w="9525">
              <a:tailEnd type="triangle" w="med" len="sm"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15226" y="2348723"/>
              <a:ext cx="1291221" cy="626131"/>
            </a:xfrm>
            <a:prstGeom prst="rect">
              <a:avLst/>
            </a:prstGeom>
            <a:grpFill/>
            <a:ln w="9525">
              <a:tailEnd type="triangle" w="med" len="sm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>
                  <a:latin typeface="Trebuchet MS"/>
                  <a:cs typeface="Trebuchet MS"/>
                </a:rPr>
                <a:t>Unified approach to university outreach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12264" y="2581881"/>
            <a:ext cx="1231075" cy="662418"/>
            <a:chOff x="1687854" y="1983960"/>
            <a:chExt cx="1330181" cy="665090"/>
          </a:xfr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</p:grpSpPr>
        <p:sp>
          <p:nvSpPr>
            <p:cNvPr id="8" name="Rounded Rectangle 7"/>
            <p:cNvSpPr/>
            <p:nvPr/>
          </p:nvSpPr>
          <p:spPr>
            <a:xfrm>
              <a:off x="1687854" y="1983960"/>
              <a:ext cx="1330181" cy="665090"/>
            </a:xfrm>
            <a:prstGeom prst="roundRect">
              <a:avLst>
                <a:gd name="adj" fmla="val 10000"/>
              </a:avLst>
            </a:prstGeom>
            <a:grpFill/>
            <a:ln w="9525">
              <a:tailEnd type="triangle" w="med" len="sm"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8"/>
            <p:cNvSpPr/>
            <p:nvPr/>
          </p:nvSpPr>
          <p:spPr>
            <a:xfrm>
              <a:off x="1707335" y="2003440"/>
              <a:ext cx="1291221" cy="626130"/>
            </a:xfrm>
            <a:prstGeom prst="rect">
              <a:avLst/>
            </a:prstGeom>
            <a:grpFill/>
            <a:ln w="9525">
              <a:tailEnd type="triangle" w="med" len="sm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>
                  <a:latin typeface="Trebuchet MS"/>
                  <a:cs typeface="Trebuchet MS"/>
                </a:rPr>
                <a:t>Pathways initiative provides infrastructure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31446" y="1529112"/>
            <a:ext cx="1231075" cy="803227"/>
            <a:chOff x="3346857" y="1307882"/>
            <a:chExt cx="1330181" cy="665090"/>
          </a:xfr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</p:grpSpPr>
        <p:sp>
          <p:nvSpPr>
            <p:cNvPr id="11" name="Rounded Rectangle 10"/>
            <p:cNvSpPr/>
            <p:nvPr/>
          </p:nvSpPr>
          <p:spPr>
            <a:xfrm>
              <a:off x="3346857" y="1307882"/>
              <a:ext cx="1330181" cy="665090"/>
            </a:xfrm>
            <a:prstGeom prst="roundRect">
              <a:avLst>
                <a:gd name="adj" fmla="val 10000"/>
              </a:avLst>
            </a:prstGeom>
            <a:grpFill/>
            <a:ln w="9525">
              <a:tailEnd type="triangle" w="med" len="sm"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12"/>
            <p:cNvSpPr/>
            <p:nvPr/>
          </p:nvSpPr>
          <p:spPr>
            <a:xfrm>
              <a:off x="3366337" y="1327361"/>
              <a:ext cx="1291222" cy="626130"/>
            </a:xfrm>
            <a:prstGeom prst="rect">
              <a:avLst/>
            </a:prstGeom>
            <a:grpFill/>
            <a:ln w="9525">
              <a:tailEnd type="triangle" w="med" len="sm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>
                  <a:latin typeface="Trebuchet MS"/>
                  <a:cs typeface="Trebuchet MS"/>
                </a:rPr>
                <a:t>Students reliably matched with appropriate sequences of activities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56062" y="2220892"/>
            <a:ext cx="1231075" cy="662418"/>
            <a:chOff x="4912865" y="1733314"/>
            <a:chExt cx="1330181" cy="665090"/>
          </a:xfr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4912865" y="1733314"/>
              <a:ext cx="1330181" cy="665090"/>
            </a:xfrm>
            <a:prstGeom prst="roundRect">
              <a:avLst>
                <a:gd name="adj" fmla="val 10000"/>
              </a:avLst>
            </a:prstGeom>
            <a:grpFill/>
            <a:ln w="9525">
              <a:tailEnd type="triangle" w="med" len="sm"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16"/>
            <p:cNvSpPr/>
            <p:nvPr/>
          </p:nvSpPr>
          <p:spPr>
            <a:xfrm>
              <a:off x="4932345" y="1752794"/>
              <a:ext cx="1291221" cy="626130"/>
            </a:xfrm>
            <a:prstGeom prst="rect">
              <a:avLst/>
            </a:prstGeom>
            <a:grpFill/>
            <a:ln w="9525">
              <a:tailEnd type="triangle" w="med" len="sm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>
                  <a:latin typeface="Trebuchet MS"/>
                  <a:cs typeface="Trebuchet MS"/>
                </a:rPr>
                <a:t>Long-term collaboration with school districts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05041" y="2767564"/>
            <a:ext cx="1231075" cy="662418"/>
            <a:chOff x="3320452" y="2260585"/>
            <a:chExt cx="1330181" cy="665090"/>
          </a:xfr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</p:grpSpPr>
        <p:sp>
          <p:nvSpPr>
            <p:cNvPr id="17" name="Rounded Rectangle 16"/>
            <p:cNvSpPr/>
            <p:nvPr/>
          </p:nvSpPr>
          <p:spPr>
            <a:xfrm>
              <a:off x="3320452" y="2260585"/>
              <a:ext cx="1330181" cy="665090"/>
            </a:xfrm>
            <a:prstGeom prst="roundRect">
              <a:avLst>
                <a:gd name="adj" fmla="val 10000"/>
              </a:avLst>
            </a:prstGeom>
            <a:grpFill/>
            <a:ln w="9525">
              <a:tailEnd type="triangle" w="med" len="sm"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20"/>
            <p:cNvSpPr/>
            <p:nvPr/>
          </p:nvSpPr>
          <p:spPr>
            <a:xfrm>
              <a:off x="3339932" y="2280065"/>
              <a:ext cx="1291221" cy="626130"/>
            </a:xfrm>
            <a:prstGeom prst="rect">
              <a:avLst/>
            </a:prstGeom>
            <a:grpFill/>
            <a:ln w="9525">
              <a:tailEnd type="triangle" w="med" len="sm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>
                  <a:latin typeface="Trebuchet MS"/>
                  <a:cs typeface="Trebuchet MS"/>
                </a:rPr>
                <a:t>Rigorous longitudinal evaluation across programs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05063" y="3885674"/>
            <a:ext cx="1231075" cy="1026912"/>
            <a:chOff x="3368099" y="3156449"/>
            <a:chExt cx="1330181" cy="665090"/>
          </a:xfr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</p:grpSpPr>
        <p:sp>
          <p:nvSpPr>
            <p:cNvPr id="20" name="Rounded Rectangle 19"/>
            <p:cNvSpPr/>
            <p:nvPr/>
          </p:nvSpPr>
          <p:spPr>
            <a:xfrm>
              <a:off x="3368099" y="3156449"/>
              <a:ext cx="1330181" cy="665090"/>
            </a:xfrm>
            <a:prstGeom prst="roundRect">
              <a:avLst>
                <a:gd name="adj" fmla="val 10000"/>
              </a:avLst>
            </a:prstGeom>
            <a:grpFill/>
            <a:ln w="9525">
              <a:tailEnd type="triangle" w="med" len="sm"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24"/>
            <p:cNvSpPr/>
            <p:nvPr/>
          </p:nvSpPr>
          <p:spPr>
            <a:xfrm>
              <a:off x="3387580" y="3175927"/>
              <a:ext cx="1291221" cy="626131"/>
            </a:xfrm>
            <a:prstGeom prst="rect">
              <a:avLst/>
            </a:prstGeom>
            <a:grpFill/>
            <a:ln w="9525">
              <a:tailEnd type="triangle" w="med" len="sm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>
                  <a:latin typeface="Trebuchet MS"/>
                  <a:cs typeface="Trebuchet MS"/>
                </a:rPr>
                <a:t>Robust content-neutral infrastructure available institution-wide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07513" y="3429982"/>
            <a:ext cx="1231075" cy="662418"/>
            <a:chOff x="4968294" y="2977792"/>
            <a:chExt cx="1330181" cy="665090"/>
          </a:xfr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</p:grpSpPr>
        <p:sp>
          <p:nvSpPr>
            <p:cNvPr id="23" name="Rounded Rectangle 22"/>
            <p:cNvSpPr/>
            <p:nvPr/>
          </p:nvSpPr>
          <p:spPr>
            <a:xfrm>
              <a:off x="4968294" y="2977792"/>
              <a:ext cx="1330181" cy="665090"/>
            </a:xfrm>
            <a:prstGeom prst="roundRect">
              <a:avLst>
                <a:gd name="adj" fmla="val 10000"/>
              </a:avLst>
            </a:prstGeom>
            <a:grpFill/>
            <a:ln w="9525">
              <a:tailEnd type="triangle" w="med" len="sm"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28"/>
            <p:cNvSpPr/>
            <p:nvPr/>
          </p:nvSpPr>
          <p:spPr>
            <a:xfrm>
              <a:off x="4987774" y="2997272"/>
              <a:ext cx="1291221" cy="626130"/>
            </a:xfrm>
            <a:prstGeom prst="rect">
              <a:avLst/>
            </a:prstGeom>
            <a:grpFill/>
            <a:ln w="9525">
              <a:tailEnd type="triangle" w="med" len="sm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dirty="0">
                  <a:latin typeface="Trebuchet MS"/>
                  <a:cs typeface="Trebuchet MS"/>
                </a:rPr>
                <a:t>Minimizes time required for effective faculty and student  involvement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11850" y="3266583"/>
            <a:ext cx="1231075" cy="801634"/>
            <a:chOff x="7253412" y="2907226"/>
            <a:chExt cx="1330181" cy="665090"/>
          </a:xfr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7253412" y="2907226"/>
              <a:ext cx="1330181" cy="665090"/>
            </a:xfrm>
            <a:prstGeom prst="roundRect">
              <a:avLst>
                <a:gd name="adj" fmla="val 10000"/>
              </a:avLst>
            </a:prstGeom>
            <a:grpFill/>
            <a:ln w="9525">
              <a:tailEnd type="triangle" w="med" len="sm"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32"/>
            <p:cNvSpPr/>
            <p:nvPr/>
          </p:nvSpPr>
          <p:spPr>
            <a:xfrm>
              <a:off x="7272892" y="2926706"/>
              <a:ext cx="1291221" cy="626130"/>
            </a:xfrm>
            <a:prstGeom prst="rect">
              <a:avLst/>
            </a:prstGeom>
            <a:grpFill/>
            <a:ln w="9525">
              <a:tailEnd type="triangle" w="med" len="sm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>
                  <a:solidFill>
                    <a:schemeClr val="bg1"/>
                  </a:solidFill>
                  <a:latin typeface="Trebuchet MS"/>
                  <a:cs typeface="Trebuchet MS"/>
                </a:rPr>
                <a:t>High-impact sustainable outreach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705041" y="5429396"/>
            <a:ext cx="1231075" cy="535970"/>
            <a:chOff x="3369841" y="4287601"/>
            <a:chExt cx="1330181" cy="665090"/>
          </a:xfr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</p:grpSpPr>
        <p:sp>
          <p:nvSpPr>
            <p:cNvPr id="29" name="Rounded Rectangle 28"/>
            <p:cNvSpPr/>
            <p:nvPr/>
          </p:nvSpPr>
          <p:spPr>
            <a:xfrm>
              <a:off x="3369841" y="4287601"/>
              <a:ext cx="1330181" cy="665090"/>
            </a:xfrm>
            <a:prstGeom prst="roundRect">
              <a:avLst>
                <a:gd name="adj" fmla="val 10000"/>
              </a:avLst>
            </a:prstGeom>
            <a:grpFill/>
            <a:ln w="9525">
              <a:tailEnd type="triangle" w="med" len="sm"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36"/>
            <p:cNvSpPr/>
            <p:nvPr/>
          </p:nvSpPr>
          <p:spPr>
            <a:xfrm>
              <a:off x="3389321" y="4307081"/>
              <a:ext cx="1291221" cy="626130"/>
            </a:xfrm>
            <a:prstGeom prst="rect">
              <a:avLst/>
            </a:prstGeom>
            <a:grpFill/>
            <a:ln w="9525">
              <a:tailEnd type="triangle" w="med" len="sm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>
                  <a:latin typeface="Trebuchet MS"/>
                  <a:cs typeface="Trebuchet MS"/>
                </a:rPr>
                <a:t>Faculty provide content expertise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08463" y="4305663"/>
            <a:ext cx="1231075" cy="570427"/>
            <a:chOff x="4952411" y="3980855"/>
            <a:chExt cx="1330181" cy="665090"/>
          </a:xfr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</p:grpSpPr>
        <p:sp>
          <p:nvSpPr>
            <p:cNvPr id="32" name="Rounded Rectangle 31"/>
            <p:cNvSpPr/>
            <p:nvPr/>
          </p:nvSpPr>
          <p:spPr>
            <a:xfrm>
              <a:off x="4952411" y="3980855"/>
              <a:ext cx="1330181" cy="665090"/>
            </a:xfrm>
            <a:prstGeom prst="roundRect">
              <a:avLst>
                <a:gd name="adj" fmla="val 10000"/>
              </a:avLst>
            </a:prstGeom>
            <a:grpFill/>
            <a:ln w="9525">
              <a:tailEnd type="triangle" w="med" len="sm"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0"/>
            <p:cNvSpPr/>
            <p:nvPr/>
          </p:nvSpPr>
          <p:spPr>
            <a:xfrm>
              <a:off x="4971891" y="4000335"/>
              <a:ext cx="1291221" cy="626130"/>
            </a:xfrm>
            <a:prstGeom prst="rect">
              <a:avLst/>
            </a:prstGeom>
            <a:grpFill/>
            <a:ln w="9525">
              <a:tailEnd type="triangle" w="med" len="sm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>
                  <a:latin typeface="Trebuchet MS"/>
                  <a:cs typeface="Trebuchet MS"/>
                </a:rPr>
                <a:t>Faculty achieve Broader Impacts for grants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26492" y="5036318"/>
            <a:ext cx="1231075" cy="662418"/>
            <a:chOff x="4964316" y="4823571"/>
            <a:chExt cx="1330181" cy="665090"/>
          </a:xfr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</p:grpSpPr>
        <p:sp>
          <p:nvSpPr>
            <p:cNvPr id="35" name="Rounded Rectangle 34"/>
            <p:cNvSpPr/>
            <p:nvPr/>
          </p:nvSpPr>
          <p:spPr>
            <a:xfrm>
              <a:off x="4964316" y="4823571"/>
              <a:ext cx="1330181" cy="665090"/>
            </a:xfrm>
            <a:prstGeom prst="roundRect">
              <a:avLst>
                <a:gd name="adj" fmla="val 10000"/>
              </a:avLst>
            </a:prstGeom>
            <a:grpFill/>
            <a:ln w="9525">
              <a:tailEnd type="triangle" w="med" len="sm"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4"/>
            <p:cNvSpPr/>
            <p:nvPr/>
          </p:nvSpPr>
          <p:spPr>
            <a:xfrm>
              <a:off x="4983796" y="4843051"/>
              <a:ext cx="1291221" cy="626130"/>
            </a:xfrm>
            <a:prstGeom prst="rect">
              <a:avLst/>
            </a:prstGeom>
            <a:grpFill/>
            <a:ln w="9525">
              <a:tailEnd type="triangle" w="med" len="sm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>
                  <a:latin typeface="Trebuchet MS"/>
                  <a:cs typeface="Trebuchet MS"/>
                </a:rPr>
                <a:t>Faculty engage junior scholars in outreach</a:t>
              </a:r>
            </a:p>
          </p:txBody>
        </p:sp>
      </p:grpSp>
      <p:sp>
        <p:nvSpPr>
          <p:cNvPr id="37" name="Freeform 36"/>
          <p:cNvSpPr/>
          <p:nvPr/>
        </p:nvSpPr>
        <p:spPr>
          <a:xfrm>
            <a:off x="5381912" y="1535787"/>
            <a:ext cx="3075300" cy="1730797"/>
          </a:xfrm>
          <a:custGeom>
            <a:avLst/>
            <a:gdLst>
              <a:gd name="connsiteX0" fmla="*/ 0 w 542324"/>
              <a:gd name="connsiteY0" fmla="*/ 7664 h 22069"/>
              <a:gd name="connsiteX1" fmla="*/ 0 w 542324"/>
              <a:gd name="connsiteY1" fmla="*/ 7664 h 22069"/>
              <a:gd name="connsiteX2" fmla="*/ 418756 w 542324"/>
              <a:gd name="connsiteY2" fmla="*/ 7664 h 22069"/>
              <a:gd name="connsiteX3" fmla="*/ 487405 w 542324"/>
              <a:gd name="connsiteY3" fmla="*/ 21394 h 22069"/>
              <a:gd name="connsiteX4" fmla="*/ 542324 w 542324"/>
              <a:gd name="connsiteY4" fmla="*/ 21394 h 22069"/>
              <a:gd name="connsiteX0" fmla="*/ 1318054 w 1864223"/>
              <a:gd name="connsiteY0" fmla="*/ 6890 h 130458"/>
              <a:gd name="connsiteX1" fmla="*/ 0 w 1864223"/>
              <a:gd name="connsiteY1" fmla="*/ 130458 h 130458"/>
              <a:gd name="connsiteX2" fmla="*/ 1736810 w 1864223"/>
              <a:gd name="connsiteY2" fmla="*/ 6890 h 130458"/>
              <a:gd name="connsiteX3" fmla="*/ 1805459 w 1864223"/>
              <a:gd name="connsiteY3" fmla="*/ 20620 h 130458"/>
              <a:gd name="connsiteX4" fmla="*/ 1860378 w 1864223"/>
              <a:gd name="connsiteY4" fmla="*/ 20620 h 130458"/>
              <a:gd name="connsiteX0" fmla="*/ 1318054 w 3322594"/>
              <a:gd name="connsiteY0" fmla="*/ 103700 h 1579646"/>
              <a:gd name="connsiteX1" fmla="*/ 0 w 3322594"/>
              <a:gd name="connsiteY1" fmla="*/ 227268 h 1579646"/>
              <a:gd name="connsiteX2" fmla="*/ 1736810 w 3322594"/>
              <a:gd name="connsiteY2" fmla="*/ 103700 h 1579646"/>
              <a:gd name="connsiteX3" fmla="*/ 1805459 w 3322594"/>
              <a:gd name="connsiteY3" fmla="*/ 117430 h 1579646"/>
              <a:gd name="connsiteX4" fmla="*/ 3322594 w 3322594"/>
              <a:gd name="connsiteY4" fmla="*/ 1579646 h 1579646"/>
              <a:gd name="connsiteX0" fmla="*/ 1318054 w 3322594"/>
              <a:gd name="connsiteY0" fmla="*/ 69246 h 1545192"/>
              <a:gd name="connsiteX1" fmla="*/ 0 w 3322594"/>
              <a:gd name="connsiteY1" fmla="*/ 192814 h 1545192"/>
              <a:gd name="connsiteX2" fmla="*/ 1736810 w 3322594"/>
              <a:gd name="connsiteY2" fmla="*/ 69246 h 1545192"/>
              <a:gd name="connsiteX3" fmla="*/ 2052594 w 3322594"/>
              <a:gd name="connsiteY3" fmla="*/ 131030 h 1545192"/>
              <a:gd name="connsiteX4" fmla="*/ 3322594 w 3322594"/>
              <a:gd name="connsiteY4" fmla="*/ 1545192 h 1545192"/>
              <a:gd name="connsiteX0" fmla="*/ 1318054 w 3322594"/>
              <a:gd name="connsiteY0" fmla="*/ 2874 h 1478820"/>
              <a:gd name="connsiteX1" fmla="*/ 0 w 3322594"/>
              <a:gd name="connsiteY1" fmla="*/ 126442 h 1478820"/>
              <a:gd name="connsiteX2" fmla="*/ 1736810 w 3322594"/>
              <a:gd name="connsiteY2" fmla="*/ 2874 h 1478820"/>
              <a:gd name="connsiteX3" fmla="*/ 1764269 w 3322594"/>
              <a:gd name="connsiteY3" fmla="*/ 215684 h 1478820"/>
              <a:gd name="connsiteX4" fmla="*/ 2052594 w 3322594"/>
              <a:gd name="connsiteY4" fmla="*/ 64658 h 1478820"/>
              <a:gd name="connsiteX5" fmla="*/ 3322594 w 3322594"/>
              <a:gd name="connsiteY5" fmla="*/ 1478820 h 1478820"/>
              <a:gd name="connsiteX0" fmla="*/ 1318054 w 3322594"/>
              <a:gd name="connsiteY0" fmla="*/ 69245 h 1545191"/>
              <a:gd name="connsiteX1" fmla="*/ 0 w 3322594"/>
              <a:gd name="connsiteY1" fmla="*/ 192813 h 1545191"/>
              <a:gd name="connsiteX2" fmla="*/ 1736810 w 3322594"/>
              <a:gd name="connsiteY2" fmla="*/ 69245 h 1545191"/>
              <a:gd name="connsiteX3" fmla="*/ 2052594 w 3322594"/>
              <a:gd name="connsiteY3" fmla="*/ 131029 h 1545191"/>
              <a:gd name="connsiteX4" fmla="*/ 3322594 w 3322594"/>
              <a:gd name="connsiteY4" fmla="*/ 1545191 h 1545191"/>
              <a:gd name="connsiteX0" fmla="*/ 1328349 w 3332889"/>
              <a:gd name="connsiteY0" fmla="*/ 22817 h 1498763"/>
              <a:gd name="connsiteX1" fmla="*/ 10295 w 3332889"/>
              <a:gd name="connsiteY1" fmla="*/ 146385 h 1498763"/>
              <a:gd name="connsiteX2" fmla="*/ 2062889 w 3332889"/>
              <a:gd name="connsiteY2" fmla="*/ 84601 h 1498763"/>
              <a:gd name="connsiteX3" fmla="*/ 3332889 w 3332889"/>
              <a:gd name="connsiteY3" fmla="*/ 1498763 h 1498763"/>
              <a:gd name="connsiteX0" fmla="*/ 0 w 3322594"/>
              <a:gd name="connsiteY0" fmla="*/ 146385 h 1498763"/>
              <a:gd name="connsiteX1" fmla="*/ 2052594 w 3322594"/>
              <a:gd name="connsiteY1" fmla="*/ 84601 h 1498763"/>
              <a:gd name="connsiteX2" fmla="*/ 3322594 w 3322594"/>
              <a:gd name="connsiteY2" fmla="*/ 1498763 h 1498763"/>
              <a:gd name="connsiteX0" fmla="*/ 0 w 3322594"/>
              <a:gd name="connsiteY0" fmla="*/ 0 h 1352378"/>
              <a:gd name="connsiteX1" fmla="*/ 1970215 w 3322594"/>
              <a:gd name="connsiteY1" fmla="*/ 212811 h 1352378"/>
              <a:gd name="connsiteX2" fmla="*/ 3322594 w 3322594"/>
              <a:gd name="connsiteY2" fmla="*/ 1352378 h 1352378"/>
              <a:gd name="connsiteX0" fmla="*/ 0 w 3322594"/>
              <a:gd name="connsiteY0" fmla="*/ 4954 h 1357332"/>
              <a:gd name="connsiteX1" fmla="*/ 1777999 w 3322594"/>
              <a:gd name="connsiteY1" fmla="*/ 162846 h 1357332"/>
              <a:gd name="connsiteX2" fmla="*/ 3322594 w 3322594"/>
              <a:gd name="connsiteY2" fmla="*/ 1357332 h 1357332"/>
              <a:gd name="connsiteX0" fmla="*/ 0 w 3322594"/>
              <a:gd name="connsiteY0" fmla="*/ 41430 h 1393808"/>
              <a:gd name="connsiteX1" fmla="*/ 1880972 w 3322594"/>
              <a:gd name="connsiteY1" fmla="*/ 123808 h 1393808"/>
              <a:gd name="connsiteX2" fmla="*/ 3322594 w 3322594"/>
              <a:gd name="connsiteY2" fmla="*/ 1393808 h 1393808"/>
              <a:gd name="connsiteX0" fmla="*/ 0 w 3322594"/>
              <a:gd name="connsiteY0" fmla="*/ 33376 h 1385754"/>
              <a:gd name="connsiteX1" fmla="*/ 2004540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33376 h 1385754"/>
              <a:gd name="connsiteX1" fmla="*/ 1977081 w 3322594"/>
              <a:gd name="connsiteY1" fmla="*/ 129484 h 1385754"/>
              <a:gd name="connsiteX2" fmla="*/ 3322594 w 3322594"/>
              <a:gd name="connsiteY2" fmla="*/ 1385754 h 1385754"/>
              <a:gd name="connsiteX0" fmla="*/ 0 w 2615513"/>
              <a:gd name="connsiteY0" fmla="*/ 48480 h 1620533"/>
              <a:gd name="connsiteX1" fmla="*/ 1977081 w 2615513"/>
              <a:gd name="connsiteY1" fmla="*/ 144588 h 1620533"/>
              <a:gd name="connsiteX2" fmla="*/ 2615513 w 2615513"/>
              <a:gd name="connsiteY2" fmla="*/ 1620533 h 1620533"/>
              <a:gd name="connsiteX0" fmla="*/ 0 w 2615513"/>
              <a:gd name="connsiteY0" fmla="*/ 22409 h 1594462"/>
              <a:gd name="connsiteX1" fmla="*/ 1620108 w 2615513"/>
              <a:gd name="connsiteY1" fmla="*/ 166571 h 1594462"/>
              <a:gd name="connsiteX2" fmla="*/ 2615513 w 2615513"/>
              <a:gd name="connsiteY2" fmla="*/ 1594462 h 1594462"/>
              <a:gd name="connsiteX0" fmla="*/ 0 w 2615513"/>
              <a:gd name="connsiteY0" fmla="*/ 45140 h 1569139"/>
              <a:gd name="connsiteX1" fmla="*/ 1620108 w 2615513"/>
              <a:gd name="connsiteY1" fmla="*/ 141248 h 1569139"/>
              <a:gd name="connsiteX2" fmla="*/ 2615513 w 2615513"/>
              <a:gd name="connsiteY2" fmla="*/ 1569139 h 1569139"/>
              <a:gd name="connsiteX0" fmla="*/ 0 w 2615513"/>
              <a:gd name="connsiteY0" fmla="*/ 0 h 1523999"/>
              <a:gd name="connsiteX1" fmla="*/ 1556479 w 2615513"/>
              <a:gd name="connsiteY1" fmla="*/ 381238 h 1523999"/>
              <a:gd name="connsiteX2" fmla="*/ 2615513 w 2615513"/>
              <a:gd name="connsiteY2" fmla="*/ 1523999 h 152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5513" h="1523999">
                <a:moveTo>
                  <a:pt x="0" y="0"/>
                </a:moveTo>
                <a:cubicBezTo>
                  <a:pt x="122423" y="10297"/>
                  <a:pt x="1120560" y="127238"/>
                  <a:pt x="1556479" y="381238"/>
                </a:cubicBezTo>
                <a:cubicBezTo>
                  <a:pt x="1992398" y="635238"/>
                  <a:pt x="2597207" y="1523999"/>
                  <a:pt x="2615513" y="1523999"/>
                </a:cubicBezTo>
              </a:path>
            </a:pathLst>
          </a:custGeom>
          <a:ln w="9525">
            <a:solidFill>
              <a:schemeClr val="tx2">
                <a:lumMod val="75000"/>
              </a:schemeClr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>
              <a:latin typeface="Trebuchet MS"/>
              <a:cs typeface="Trebuchet MS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6787135" y="2610355"/>
            <a:ext cx="964792" cy="656229"/>
          </a:xfrm>
          <a:custGeom>
            <a:avLst/>
            <a:gdLst>
              <a:gd name="connsiteX0" fmla="*/ 0 w 542324"/>
              <a:gd name="connsiteY0" fmla="*/ 7664 h 22069"/>
              <a:gd name="connsiteX1" fmla="*/ 0 w 542324"/>
              <a:gd name="connsiteY1" fmla="*/ 7664 h 22069"/>
              <a:gd name="connsiteX2" fmla="*/ 418756 w 542324"/>
              <a:gd name="connsiteY2" fmla="*/ 7664 h 22069"/>
              <a:gd name="connsiteX3" fmla="*/ 487405 w 542324"/>
              <a:gd name="connsiteY3" fmla="*/ 21394 h 22069"/>
              <a:gd name="connsiteX4" fmla="*/ 542324 w 542324"/>
              <a:gd name="connsiteY4" fmla="*/ 21394 h 22069"/>
              <a:gd name="connsiteX0" fmla="*/ 1318054 w 1864223"/>
              <a:gd name="connsiteY0" fmla="*/ 6890 h 130458"/>
              <a:gd name="connsiteX1" fmla="*/ 0 w 1864223"/>
              <a:gd name="connsiteY1" fmla="*/ 130458 h 130458"/>
              <a:gd name="connsiteX2" fmla="*/ 1736810 w 1864223"/>
              <a:gd name="connsiteY2" fmla="*/ 6890 h 130458"/>
              <a:gd name="connsiteX3" fmla="*/ 1805459 w 1864223"/>
              <a:gd name="connsiteY3" fmla="*/ 20620 h 130458"/>
              <a:gd name="connsiteX4" fmla="*/ 1860378 w 1864223"/>
              <a:gd name="connsiteY4" fmla="*/ 20620 h 130458"/>
              <a:gd name="connsiteX0" fmla="*/ 1318054 w 3322594"/>
              <a:gd name="connsiteY0" fmla="*/ 103700 h 1579646"/>
              <a:gd name="connsiteX1" fmla="*/ 0 w 3322594"/>
              <a:gd name="connsiteY1" fmla="*/ 227268 h 1579646"/>
              <a:gd name="connsiteX2" fmla="*/ 1736810 w 3322594"/>
              <a:gd name="connsiteY2" fmla="*/ 103700 h 1579646"/>
              <a:gd name="connsiteX3" fmla="*/ 1805459 w 3322594"/>
              <a:gd name="connsiteY3" fmla="*/ 117430 h 1579646"/>
              <a:gd name="connsiteX4" fmla="*/ 3322594 w 3322594"/>
              <a:gd name="connsiteY4" fmla="*/ 1579646 h 1579646"/>
              <a:gd name="connsiteX0" fmla="*/ 1318054 w 3322594"/>
              <a:gd name="connsiteY0" fmla="*/ 69246 h 1545192"/>
              <a:gd name="connsiteX1" fmla="*/ 0 w 3322594"/>
              <a:gd name="connsiteY1" fmla="*/ 192814 h 1545192"/>
              <a:gd name="connsiteX2" fmla="*/ 1736810 w 3322594"/>
              <a:gd name="connsiteY2" fmla="*/ 69246 h 1545192"/>
              <a:gd name="connsiteX3" fmla="*/ 2052594 w 3322594"/>
              <a:gd name="connsiteY3" fmla="*/ 131030 h 1545192"/>
              <a:gd name="connsiteX4" fmla="*/ 3322594 w 3322594"/>
              <a:gd name="connsiteY4" fmla="*/ 1545192 h 1545192"/>
              <a:gd name="connsiteX0" fmla="*/ 1318054 w 3322594"/>
              <a:gd name="connsiteY0" fmla="*/ 2874 h 1478820"/>
              <a:gd name="connsiteX1" fmla="*/ 0 w 3322594"/>
              <a:gd name="connsiteY1" fmla="*/ 126442 h 1478820"/>
              <a:gd name="connsiteX2" fmla="*/ 1736810 w 3322594"/>
              <a:gd name="connsiteY2" fmla="*/ 2874 h 1478820"/>
              <a:gd name="connsiteX3" fmla="*/ 1764269 w 3322594"/>
              <a:gd name="connsiteY3" fmla="*/ 215684 h 1478820"/>
              <a:gd name="connsiteX4" fmla="*/ 2052594 w 3322594"/>
              <a:gd name="connsiteY4" fmla="*/ 64658 h 1478820"/>
              <a:gd name="connsiteX5" fmla="*/ 3322594 w 3322594"/>
              <a:gd name="connsiteY5" fmla="*/ 1478820 h 1478820"/>
              <a:gd name="connsiteX0" fmla="*/ 1318054 w 3322594"/>
              <a:gd name="connsiteY0" fmla="*/ 69245 h 1545191"/>
              <a:gd name="connsiteX1" fmla="*/ 0 w 3322594"/>
              <a:gd name="connsiteY1" fmla="*/ 192813 h 1545191"/>
              <a:gd name="connsiteX2" fmla="*/ 1736810 w 3322594"/>
              <a:gd name="connsiteY2" fmla="*/ 69245 h 1545191"/>
              <a:gd name="connsiteX3" fmla="*/ 2052594 w 3322594"/>
              <a:gd name="connsiteY3" fmla="*/ 131029 h 1545191"/>
              <a:gd name="connsiteX4" fmla="*/ 3322594 w 3322594"/>
              <a:gd name="connsiteY4" fmla="*/ 1545191 h 1545191"/>
              <a:gd name="connsiteX0" fmla="*/ 1328349 w 3332889"/>
              <a:gd name="connsiteY0" fmla="*/ 22817 h 1498763"/>
              <a:gd name="connsiteX1" fmla="*/ 10295 w 3332889"/>
              <a:gd name="connsiteY1" fmla="*/ 146385 h 1498763"/>
              <a:gd name="connsiteX2" fmla="*/ 2062889 w 3332889"/>
              <a:gd name="connsiteY2" fmla="*/ 84601 h 1498763"/>
              <a:gd name="connsiteX3" fmla="*/ 3332889 w 3332889"/>
              <a:gd name="connsiteY3" fmla="*/ 1498763 h 1498763"/>
              <a:gd name="connsiteX0" fmla="*/ 0 w 3322594"/>
              <a:gd name="connsiteY0" fmla="*/ 146385 h 1498763"/>
              <a:gd name="connsiteX1" fmla="*/ 2052594 w 3322594"/>
              <a:gd name="connsiteY1" fmla="*/ 84601 h 1498763"/>
              <a:gd name="connsiteX2" fmla="*/ 3322594 w 3322594"/>
              <a:gd name="connsiteY2" fmla="*/ 1498763 h 1498763"/>
              <a:gd name="connsiteX0" fmla="*/ 0 w 3322594"/>
              <a:gd name="connsiteY0" fmla="*/ 0 h 1352378"/>
              <a:gd name="connsiteX1" fmla="*/ 1970215 w 3322594"/>
              <a:gd name="connsiteY1" fmla="*/ 212811 h 1352378"/>
              <a:gd name="connsiteX2" fmla="*/ 3322594 w 3322594"/>
              <a:gd name="connsiteY2" fmla="*/ 1352378 h 1352378"/>
              <a:gd name="connsiteX0" fmla="*/ 0 w 3322594"/>
              <a:gd name="connsiteY0" fmla="*/ 4954 h 1357332"/>
              <a:gd name="connsiteX1" fmla="*/ 1777999 w 3322594"/>
              <a:gd name="connsiteY1" fmla="*/ 162846 h 1357332"/>
              <a:gd name="connsiteX2" fmla="*/ 3322594 w 3322594"/>
              <a:gd name="connsiteY2" fmla="*/ 1357332 h 1357332"/>
              <a:gd name="connsiteX0" fmla="*/ 0 w 3322594"/>
              <a:gd name="connsiteY0" fmla="*/ 41430 h 1393808"/>
              <a:gd name="connsiteX1" fmla="*/ 1880972 w 3322594"/>
              <a:gd name="connsiteY1" fmla="*/ 123808 h 1393808"/>
              <a:gd name="connsiteX2" fmla="*/ 3322594 w 3322594"/>
              <a:gd name="connsiteY2" fmla="*/ 1393808 h 1393808"/>
              <a:gd name="connsiteX0" fmla="*/ 0 w 3322594"/>
              <a:gd name="connsiteY0" fmla="*/ 33376 h 1385754"/>
              <a:gd name="connsiteX1" fmla="*/ 2004540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33376 h 1385754"/>
              <a:gd name="connsiteX1" fmla="*/ 1977081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0 h 1352378"/>
              <a:gd name="connsiteX1" fmla="*/ 1455392 w 3322594"/>
              <a:gd name="connsiteY1" fmla="*/ 446216 h 1352378"/>
              <a:gd name="connsiteX2" fmla="*/ 3322594 w 3322594"/>
              <a:gd name="connsiteY2" fmla="*/ 1352378 h 1352378"/>
              <a:gd name="connsiteX0" fmla="*/ 0 w 3300860"/>
              <a:gd name="connsiteY0" fmla="*/ 0 h 1125838"/>
              <a:gd name="connsiteX1" fmla="*/ 1455392 w 3300860"/>
              <a:gd name="connsiteY1" fmla="*/ 446216 h 1125838"/>
              <a:gd name="connsiteX2" fmla="*/ 3300860 w 3300860"/>
              <a:gd name="connsiteY2" fmla="*/ 1125838 h 1125838"/>
              <a:gd name="connsiteX0" fmla="*/ 0 w 3300860"/>
              <a:gd name="connsiteY0" fmla="*/ 0 h 1125838"/>
              <a:gd name="connsiteX1" fmla="*/ 1390180 w 3300860"/>
              <a:gd name="connsiteY1" fmla="*/ 473676 h 1125838"/>
              <a:gd name="connsiteX2" fmla="*/ 3300860 w 3300860"/>
              <a:gd name="connsiteY2" fmla="*/ 1125838 h 1125838"/>
              <a:gd name="connsiteX0" fmla="*/ 0 w 3300860"/>
              <a:gd name="connsiteY0" fmla="*/ 0 h 1091514"/>
              <a:gd name="connsiteX1" fmla="*/ 1390180 w 3300860"/>
              <a:gd name="connsiteY1" fmla="*/ 439352 h 1091514"/>
              <a:gd name="connsiteX2" fmla="*/ 3300860 w 3300860"/>
              <a:gd name="connsiteY2" fmla="*/ 1091514 h 1091514"/>
              <a:gd name="connsiteX0" fmla="*/ 0 w 3300860"/>
              <a:gd name="connsiteY0" fmla="*/ 0 h 1091514"/>
              <a:gd name="connsiteX1" fmla="*/ 3300860 w 3300860"/>
              <a:gd name="connsiteY1" fmla="*/ 1091514 h 109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00860" h="1091514">
                <a:moveTo>
                  <a:pt x="0" y="0"/>
                </a:moveTo>
                <a:lnTo>
                  <a:pt x="3300860" y="1091514"/>
                </a:lnTo>
              </a:path>
            </a:pathLst>
          </a:custGeom>
          <a:ln w="9525">
            <a:solidFill>
              <a:schemeClr val="tx2">
                <a:lumMod val="75000"/>
              </a:schemeClr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>
              <a:latin typeface="Trebuchet MS"/>
              <a:cs typeface="Trebuchet MS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6860594" y="3612615"/>
            <a:ext cx="869285" cy="221846"/>
          </a:xfrm>
          <a:custGeom>
            <a:avLst/>
            <a:gdLst>
              <a:gd name="connsiteX0" fmla="*/ 0 w 542324"/>
              <a:gd name="connsiteY0" fmla="*/ 7664 h 22069"/>
              <a:gd name="connsiteX1" fmla="*/ 0 w 542324"/>
              <a:gd name="connsiteY1" fmla="*/ 7664 h 22069"/>
              <a:gd name="connsiteX2" fmla="*/ 418756 w 542324"/>
              <a:gd name="connsiteY2" fmla="*/ 7664 h 22069"/>
              <a:gd name="connsiteX3" fmla="*/ 487405 w 542324"/>
              <a:gd name="connsiteY3" fmla="*/ 21394 h 22069"/>
              <a:gd name="connsiteX4" fmla="*/ 542324 w 542324"/>
              <a:gd name="connsiteY4" fmla="*/ 21394 h 22069"/>
              <a:gd name="connsiteX0" fmla="*/ 1318054 w 1864223"/>
              <a:gd name="connsiteY0" fmla="*/ 6890 h 130458"/>
              <a:gd name="connsiteX1" fmla="*/ 0 w 1864223"/>
              <a:gd name="connsiteY1" fmla="*/ 130458 h 130458"/>
              <a:gd name="connsiteX2" fmla="*/ 1736810 w 1864223"/>
              <a:gd name="connsiteY2" fmla="*/ 6890 h 130458"/>
              <a:gd name="connsiteX3" fmla="*/ 1805459 w 1864223"/>
              <a:gd name="connsiteY3" fmla="*/ 20620 h 130458"/>
              <a:gd name="connsiteX4" fmla="*/ 1860378 w 1864223"/>
              <a:gd name="connsiteY4" fmla="*/ 20620 h 130458"/>
              <a:gd name="connsiteX0" fmla="*/ 1318054 w 3322594"/>
              <a:gd name="connsiteY0" fmla="*/ 103700 h 1579646"/>
              <a:gd name="connsiteX1" fmla="*/ 0 w 3322594"/>
              <a:gd name="connsiteY1" fmla="*/ 227268 h 1579646"/>
              <a:gd name="connsiteX2" fmla="*/ 1736810 w 3322594"/>
              <a:gd name="connsiteY2" fmla="*/ 103700 h 1579646"/>
              <a:gd name="connsiteX3" fmla="*/ 1805459 w 3322594"/>
              <a:gd name="connsiteY3" fmla="*/ 117430 h 1579646"/>
              <a:gd name="connsiteX4" fmla="*/ 3322594 w 3322594"/>
              <a:gd name="connsiteY4" fmla="*/ 1579646 h 1579646"/>
              <a:gd name="connsiteX0" fmla="*/ 1318054 w 3322594"/>
              <a:gd name="connsiteY0" fmla="*/ 69246 h 1545192"/>
              <a:gd name="connsiteX1" fmla="*/ 0 w 3322594"/>
              <a:gd name="connsiteY1" fmla="*/ 192814 h 1545192"/>
              <a:gd name="connsiteX2" fmla="*/ 1736810 w 3322594"/>
              <a:gd name="connsiteY2" fmla="*/ 69246 h 1545192"/>
              <a:gd name="connsiteX3" fmla="*/ 2052594 w 3322594"/>
              <a:gd name="connsiteY3" fmla="*/ 131030 h 1545192"/>
              <a:gd name="connsiteX4" fmla="*/ 3322594 w 3322594"/>
              <a:gd name="connsiteY4" fmla="*/ 1545192 h 1545192"/>
              <a:gd name="connsiteX0" fmla="*/ 1318054 w 3322594"/>
              <a:gd name="connsiteY0" fmla="*/ 2874 h 1478820"/>
              <a:gd name="connsiteX1" fmla="*/ 0 w 3322594"/>
              <a:gd name="connsiteY1" fmla="*/ 126442 h 1478820"/>
              <a:gd name="connsiteX2" fmla="*/ 1736810 w 3322594"/>
              <a:gd name="connsiteY2" fmla="*/ 2874 h 1478820"/>
              <a:gd name="connsiteX3" fmla="*/ 1764269 w 3322594"/>
              <a:gd name="connsiteY3" fmla="*/ 215684 h 1478820"/>
              <a:gd name="connsiteX4" fmla="*/ 2052594 w 3322594"/>
              <a:gd name="connsiteY4" fmla="*/ 64658 h 1478820"/>
              <a:gd name="connsiteX5" fmla="*/ 3322594 w 3322594"/>
              <a:gd name="connsiteY5" fmla="*/ 1478820 h 1478820"/>
              <a:gd name="connsiteX0" fmla="*/ 1318054 w 3322594"/>
              <a:gd name="connsiteY0" fmla="*/ 69245 h 1545191"/>
              <a:gd name="connsiteX1" fmla="*/ 0 w 3322594"/>
              <a:gd name="connsiteY1" fmla="*/ 192813 h 1545191"/>
              <a:gd name="connsiteX2" fmla="*/ 1736810 w 3322594"/>
              <a:gd name="connsiteY2" fmla="*/ 69245 h 1545191"/>
              <a:gd name="connsiteX3" fmla="*/ 2052594 w 3322594"/>
              <a:gd name="connsiteY3" fmla="*/ 131029 h 1545191"/>
              <a:gd name="connsiteX4" fmla="*/ 3322594 w 3322594"/>
              <a:gd name="connsiteY4" fmla="*/ 1545191 h 1545191"/>
              <a:gd name="connsiteX0" fmla="*/ 1328349 w 3332889"/>
              <a:gd name="connsiteY0" fmla="*/ 22817 h 1498763"/>
              <a:gd name="connsiteX1" fmla="*/ 10295 w 3332889"/>
              <a:gd name="connsiteY1" fmla="*/ 146385 h 1498763"/>
              <a:gd name="connsiteX2" fmla="*/ 2062889 w 3332889"/>
              <a:gd name="connsiteY2" fmla="*/ 84601 h 1498763"/>
              <a:gd name="connsiteX3" fmla="*/ 3332889 w 3332889"/>
              <a:gd name="connsiteY3" fmla="*/ 1498763 h 1498763"/>
              <a:gd name="connsiteX0" fmla="*/ 0 w 3322594"/>
              <a:gd name="connsiteY0" fmla="*/ 146385 h 1498763"/>
              <a:gd name="connsiteX1" fmla="*/ 2052594 w 3322594"/>
              <a:gd name="connsiteY1" fmla="*/ 84601 h 1498763"/>
              <a:gd name="connsiteX2" fmla="*/ 3322594 w 3322594"/>
              <a:gd name="connsiteY2" fmla="*/ 1498763 h 1498763"/>
              <a:gd name="connsiteX0" fmla="*/ 0 w 3322594"/>
              <a:gd name="connsiteY0" fmla="*/ 0 h 1352378"/>
              <a:gd name="connsiteX1" fmla="*/ 1970215 w 3322594"/>
              <a:gd name="connsiteY1" fmla="*/ 212811 h 1352378"/>
              <a:gd name="connsiteX2" fmla="*/ 3322594 w 3322594"/>
              <a:gd name="connsiteY2" fmla="*/ 1352378 h 1352378"/>
              <a:gd name="connsiteX0" fmla="*/ 0 w 3322594"/>
              <a:gd name="connsiteY0" fmla="*/ 4954 h 1357332"/>
              <a:gd name="connsiteX1" fmla="*/ 1777999 w 3322594"/>
              <a:gd name="connsiteY1" fmla="*/ 162846 h 1357332"/>
              <a:gd name="connsiteX2" fmla="*/ 3322594 w 3322594"/>
              <a:gd name="connsiteY2" fmla="*/ 1357332 h 1357332"/>
              <a:gd name="connsiteX0" fmla="*/ 0 w 3322594"/>
              <a:gd name="connsiteY0" fmla="*/ 41430 h 1393808"/>
              <a:gd name="connsiteX1" fmla="*/ 1880972 w 3322594"/>
              <a:gd name="connsiteY1" fmla="*/ 123808 h 1393808"/>
              <a:gd name="connsiteX2" fmla="*/ 3322594 w 3322594"/>
              <a:gd name="connsiteY2" fmla="*/ 1393808 h 1393808"/>
              <a:gd name="connsiteX0" fmla="*/ 0 w 3322594"/>
              <a:gd name="connsiteY0" fmla="*/ 33376 h 1385754"/>
              <a:gd name="connsiteX1" fmla="*/ 2004540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33376 h 1385754"/>
              <a:gd name="connsiteX1" fmla="*/ 1977081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0 h 1352378"/>
              <a:gd name="connsiteX1" fmla="*/ 1455392 w 3322594"/>
              <a:gd name="connsiteY1" fmla="*/ 446216 h 1352378"/>
              <a:gd name="connsiteX2" fmla="*/ 3322594 w 3322594"/>
              <a:gd name="connsiteY2" fmla="*/ 1352378 h 1352378"/>
              <a:gd name="connsiteX0" fmla="*/ 0 w 3300860"/>
              <a:gd name="connsiteY0" fmla="*/ 0 h 1125838"/>
              <a:gd name="connsiteX1" fmla="*/ 1455392 w 3300860"/>
              <a:gd name="connsiteY1" fmla="*/ 446216 h 1125838"/>
              <a:gd name="connsiteX2" fmla="*/ 3300860 w 3300860"/>
              <a:gd name="connsiteY2" fmla="*/ 1125838 h 1125838"/>
              <a:gd name="connsiteX0" fmla="*/ 0 w 3300860"/>
              <a:gd name="connsiteY0" fmla="*/ 0 h 1125838"/>
              <a:gd name="connsiteX1" fmla="*/ 1390180 w 3300860"/>
              <a:gd name="connsiteY1" fmla="*/ 473676 h 1125838"/>
              <a:gd name="connsiteX2" fmla="*/ 3300860 w 3300860"/>
              <a:gd name="connsiteY2" fmla="*/ 1125838 h 1125838"/>
              <a:gd name="connsiteX0" fmla="*/ 0 w 3300860"/>
              <a:gd name="connsiteY0" fmla="*/ 0 h 1091514"/>
              <a:gd name="connsiteX1" fmla="*/ 1390180 w 3300860"/>
              <a:gd name="connsiteY1" fmla="*/ 439352 h 1091514"/>
              <a:gd name="connsiteX2" fmla="*/ 3300860 w 3300860"/>
              <a:gd name="connsiteY2" fmla="*/ 1091514 h 1091514"/>
              <a:gd name="connsiteX0" fmla="*/ 0 w 3192173"/>
              <a:gd name="connsiteY0" fmla="*/ 142800 h 582634"/>
              <a:gd name="connsiteX1" fmla="*/ 1390180 w 3192173"/>
              <a:gd name="connsiteY1" fmla="*/ 582152 h 582634"/>
              <a:gd name="connsiteX2" fmla="*/ 3192173 w 3192173"/>
              <a:gd name="connsiteY2" fmla="*/ 39828 h 582634"/>
              <a:gd name="connsiteX0" fmla="*/ 0 w 3192173"/>
              <a:gd name="connsiteY0" fmla="*/ 175706 h 214163"/>
              <a:gd name="connsiteX1" fmla="*/ 1303230 w 3192173"/>
              <a:gd name="connsiteY1" fmla="*/ 210031 h 214163"/>
              <a:gd name="connsiteX2" fmla="*/ 3192173 w 3192173"/>
              <a:gd name="connsiteY2" fmla="*/ 72734 h 214163"/>
              <a:gd name="connsiteX0" fmla="*/ 0 w 3192173"/>
              <a:gd name="connsiteY0" fmla="*/ 106087 h 142539"/>
              <a:gd name="connsiteX1" fmla="*/ 1303230 w 3192173"/>
              <a:gd name="connsiteY1" fmla="*/ 140412 h 142539"/>
              <a:gd name="connsiteX2" fmla="*/ 2510620 w 3192173"/>
              <a:gd name="connsiteY2" fmla="*/ 39794 h 142539"/>
              <a:gd name="connsiteX3" fmla="*/ 3192173 w 3192173"/>
              <a:gd name="connsiteY3" fmla="*/ 3115 h 142539"/>
              <a:gd name="connsiteX0" fmla="*/ 0 w 3192173"/>
              <a:gd name="connsiteY0" fmla="*/ 106087 h 108961"/>
              <a:gd name="connsiteX1" fmla="*/ 1303230 w 3192173"/>
              <a:gd name="connsiteY1" fmla="*/ 85493 h 108961"/>
              <a:gd name="connsiteX2" fmla="*/ 2510620 w 3192173"/>
              <a:gd name="connsiteY2" fmla="*/ 39794 h 108961"/>
              <a:gd name="connsiteX3" fmla="*/ 3192173 w 3192173"/>
              <a:gd name="connsiteY3" fmla="*/ 3115 h 108961"/>
              <a:gd name="connsiteX0" fmla="*/ 0 w 3192173"/>
              <a:gd name="connsiteY0" fmla="*/ 102972 h 106518"/>
              <a:gd name="connsiteX1" fmla="*/ 1303230 w 3192173"/>
              <a:gd name="connsiteY1" fmla="*/ 82378 h 106518"/>
              <a:gd name="connsiteX2" fmla="*/ 3192173 w 3192173"/>
              <a:gd name="connsiteY2" fmla="*/ 0 h 106518"/>
              <a:gd name="connsiteX0" fmla="*/ 0 w 3192173"/>
              <a:gd name="connsiteY0" fmla="*/ 102972 h 102972"/>
              <a:gd name="connsiteX1" fmla="*/ 3192173 w 3192173"/>
              <a:gd name="connsiteY1" fmla="*/ 0 h 1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2173" h="102972">
                <a:moveTo>
                  <a:pt x="0" y="102972"/>
                </a:moveTo>
                <a:lnTo>
                  <a:pt x="3192173" y="0"/>
                </a:lnTo>
              </a:path>
            </a:pathLst>
          </a:custGeom>
          <a:ln w="9525">
            <a:solidFill>
              <a:schemeClr val="tx2">
                <a:lumMod val="75000"/>
              </a:schemeClr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>
              <a:latin typeface="Trebuchet MS"/>
              <a:cs typeface="Trebuchet MS"/>
            </a:endParaRPr>
          </a:p>
        </p:txBody>
      </p:sp>
      <p:sp>
        <p:nvSpPr>
          <p:cNvPr id="40" name="Freeform 39"/>
          <p:cNvSpPr/>
          <p:nvPr/>
        </p:nvSpPr>
        <p:spPr>
          <a:xfrm flipV="1">
            <a:off x="6860593" y="4068218"/>
            <a:ext cx="891335" cy="421171"/>
          </a:xfrm>
          <a:custGeom>
            <a:avLst/>
            <a:gdLst>
              <a:gd name="connsiteX0" fmla="*/ 0 w 542324"/>
              <a:gd name="connsiteY0" fmla="*/ 7664 h 22069"/>
              <a:gd name="connsiteX1" fmla="*/ 0 w 542324"/>
              <a:gd name="connsiteY1" fmla="*/ 7664 h 22069"/>
              <a:gd name="connsiteX2" fmla="*/ 418756 w 542324"/>
              <a:gd name="connsiteY2" fmla="*/ 7664 h 22069"/>
              <a:gd name="connsiteX3" fmla="*/ 487405 w 542324"/>
              <a:gd name="connsiteY3" fmla="*/ 21394 h 22069"/>
              <a:gd name="connsiteX4" fmla="*/ 542324 w 542324"/>
              <a:gd name="connsiteY4" fmla="*/ 21394 h 22069"/>
              <a:gd name="connsiteX0" fmla="*/ 1318054 w 1864223"/>
              <a:gd name="connsiteY0" fmla="*/ 6890 h 130458"/>
              <a:gd name="connsiteX1" fmla="*/ 0 w 1864223"/>
              <a:gd name="connsiteY1" fmla="*/ 130458 h 130458"/>
              <a:gd name="connsiteX2" fmla="*/ 1736810 w 1864223"/>
              <a:gd name="connsiteY2" fmla="*/ 6890 h 130458"/>
              <a:gd name="connsiteX3" fmla="*/ 1805459 w 1864223"/>
              <a:gd name="connsiteY3" fmla="*/ 20620 h 130458"/>
              <a:gd name="connsiteX4" fmla="*/ 1860378 w 1864223"/>
              <a:gd name="connsiteY4" fmla="*/ 20620 h 130458"/>
              <a:gd name="connsiteX0" fmla="*/ 1318054 w 3322594"/>
              <a:gd name="connsiteY0" fmla="*/ 103700 h 1579646"/>
              <a:gd name="connsiteX1" fmla="*/ 0 w 3322594"/>
              <a:gd name="connsiteY1" fmla="*/ 227268 h 1579646"/>
              <a:gd name="connsiteX2" fmla="*/ 1736810 w 3322594"/>
              <a:gd name="connsiteY2" fmla="*/ 103700 h 1579646"/>
              <a:gd name="connsiteX3" fmla="*/ 1805459 w 3322594"/>
              <a:gd name="connsiteY3" fmla="*/ 117430 h 1579646"/>
              <a:gd name="connsiteX4" fmla="*/ 3322594 w 3322594"/>
              <a:gd name="connsiteY4" fmla="*/ 1579646 h 1579646"/>
              <a:gd name="connsiteX0" fmla="*/ 1318054 w 3322594"/>
              <a:gd name="connsiteY0" fmla="*/ 69246 h 1545192"/>
              <a:gd name="connsiteX1" fmla="*/ 0 w 3322594"/>
              <a:gd name="connsiteY1" fmla="*/ 192814 h 1545192"/>
              <a:gd name="connsiteX2" fmla="*/ 1736810 w 3322594"/>
              <a:gd name="connsiteY2" fmla="*/ 69246 h 1545192"/>
              <a:gd name="connsiteX3" fmla="*/ 2052594 w 3322594"/>
              <a:gd name="connsiteY3" fmla="*/ 131030 h 1545192"/>
              <a:gd name="connsiteX4" fmla="*/ 3322594 w 3322594"/>
              <a:gd name="connsiteY4" fmla="*/ 1545192 h 1545192"/>
              <a:gd name="connsiteX0" fmla="*/ 1318054 w 3322594"/>
              <a:gd name="connsiteY0" fmla="*/ 2874 h 1478820"/>
              <a:gd name="connsiteX1" fmla="*/ 0 w 3322594"/>
              <a:gd name="connsiteY1" fmla="*/ 126442 h 1478820"/>
              <a:gd name="connsiteX2" fmla="*/ 1736810 w 3322594"/>
              <a:gd name="connsiteY2" fmla="*/ 2874 h 1478820"/>
              <a:gd name="connsiteX3" fmla="*/ 1764269 w 3322594"/>
              <a:gd name="connsiteY3" fmla="*/ 215684 h 1478820"/>
              <a:gd name="connsiteX4" fmla="*/ 2052594 w 3322594"/>
              <a:gd name="connsiteY4" fmla="*/ 64658 h 1478820"/>
              <a:gd name="connsiteX5" fmla="*/ 3322594 w 3322594"/>
              <a:gd name="connsiteY5" fmla="*/ 1478820 h 1478820"/>
              <a:gd name="connsiteX0" fmla="*/ 1318054 w 3322594"/>
              <a:gd name="connsiteY0" fmla="*/ 69245 h 1545191"/>
              <a:gd name="connsiteX1" fmla="*/ 0 w 3322594"/>
              <a:gd name="connsiteY1" fmla="*/ 192813 h 1545191"/>
              <a:gd name="connsiteX2" fmla="*/ 1736810 w 3322594"/>
              <a:gd name="connsiteY2" fmla="*/ 69245 h 1545191"/>
              <a:gd name="connsiteX3" fmla="*/ 2052594 w 3322594"/>
              <a:gd name="connsiteY3" fmla="*/ 131029 h 1545191"/>
              <a:gd name="connsiteX4" fmla="*/ 3322594 w 3322594"/>
              <a:gd name="connsiteY4" fmla="*/ 1545191 h 1545191"/>
              <a:gd name="connsiteX0" fmla="*/ 1328349 w 3332889"/>
              <a:gd name="connsiteY0" fmla="*/ 22817 h 1498763"/>
              <a:gd name="connsiteX1" fmla="*/ 10295 w 3332889"/>
              <a:gd name="connsiteY1" fmla="*/ 146385 h 1498763"/>
              <a:gd name="connsiteX2" fmla="*/ 2062889 w 3332889"/>
              <a:gd name="connsiteY2" fmla="*/ 84601 h 1498763"/>
              <a:gd name="connsiteX3" fmla="*/ 3332889 w 3332889"/>
              <a:gd name="connsiteY3" fmla="*/ 1498763 h 1498763"/>
              <a:gd name="connsiteX0" fmla="*/ 0 w 3322594"/>
              <a:gd name="connsiteY0" fmla="*/ 146385 h 1498763"/>
              <a:gd name="connsiteX1" fmla="*/ 2052594 w 3322594"/>
              <a:gd name="connsiteY1" fmla="*/ 84601 h 1498763"/>
              <a:gd name="connsiteX2" fmla="*/ 3322594 w 3322594"/>
              <a:gd name="connsiteY2" fmla="*/ 1498763 h 1498763"/>
              <a:gd name="connsiteX0" fmla="*/ 0 w 3322594"/>
              <a:gd name="connsiteY0" fmla="*/ 0 h 1352378"/>
              <a:gd name="connsiteX1" fmla="*/ 1970215 w 3322594"/>
              <a:gd name="connsiteY1" fmla="*/ 212811 h 1352378"/>
              <a:gd name="connsiteX2" fmla="*/ 3322594 w 3322594"/>
              <a:gd name="connsiteY2" fmla="*/ 1352378 h 1352378"/>
              <a:gd name="connsiteX0" fmla="*/ 0 w 3322594"/>
              <a:gd name="connsiteY0" fmla="*/ 4954 h 1357332"/>
              <a:gd name="connsiteX1" fmla="*/ 1777999 w 3322594"/>
              <a:gd name="connsiteY1" fmla="*/ 162846 h 1357332"/>
              <a:gd name="connsiteX2" fmla="*/ 3322594 w 3322594"/>
              <a:gd name="connsiteY2" fmla="*/ 1357332 h 1357332"/>
              <a:gd name="connsiteX0" fmla="*/ 0 w 3322594"/>
              <a:gd name="connsiteY0" fmla="*/ 41430 h 1393808"/>
              <a:gd name="connsiteX1" fmla="*/ 1880972 w 3322594"/>
              <a:gd name="connsiteY1" fmla="*/ 123808 h 1393808"/>
              <a:gd name="connsiteX2" fmla="*/ 3322594 w 3322594"/>
              <a:gd name="connsiteY2" fmla="*/ 1393808 h 1393808"/>
              <a:gd name="connsiteX0" fmla="*/ 0 w 3322594"/>
              <a:gd name="connsiteY0" fmla="*/ 33376 h 1385754"/>
              <a:gd name="connsiteX1" fmla="*/ 2004540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33376 h 1385754"/>
              <a:gd name="connsiteX1" fmla="*/ 1977081 w 3322594"/>
              <a:gd name="connsiteY1" fmla="*/ 129484 h 1385754"/>
              <a:gd name="connsiteX2" fmla="*/ 3322594 w 3322594"/>
              <a:gd name="connsiteY2" fmla="*/ 1385754 h 1385754"/>
              <a:gd name="connsiteX0" fmla="*/ 0 w 2615513"/>
              <a:gd name="connsiteY0" fmla="*/ 48480 h 1620533"/>
              <a:gd name="connsiteX1" fmla="*/ 1977081 w 2615513"/>
              <a:gd name="connsiteY1" fmla="*/ 144588 h 1620533"/>
              <a:gd name="connsiteX2" fmla="*/ 2615513 w 2615513"/>
              <a:gd name="connsiteY2" fmla="*/ 1620533 h 1620533"/>
              <a:gd name="connsiteX0" fmla="*/ 0 w 2615513"/>
              <a:gd name="connsiteY0" fmla="*/ 22409 h 1594462"/>
              <a:gd name="connsiteX1" fmla="*/ 1620108 w 2615513"/>
              <a:gd name="connsiteY1" fmla="*/ 166571 h 1594462"/>
              <a:gd name="connsiteX2" fmla="*/ 2615513 w 2615513"/>
              <a:gd name="connsiteY2" fmla="*/ 1594462 h 1594462"/>
              <a:gd name="connsiteX0" fmla="*/ 0 w 2615513"/>
              <a:gd name="connsiteY0" fmla="*/ 45140 h 1569139"/>
              <a:gd name="connsiteX1" fmla="*/ 1620108 w 2615513"/>
              <a:gd name="connsiteY1" fmla="*/ 141248 h 1569139"/>
              <a:gd name="connsiteX2" fmla="*/ 2615513 w 2615513"/>
              <a:gd name="connsiteY2" fmla="*/ 1569139 h 1569139"/>
              <a:gd name="connsiteX0" fmla="*/ 0 w 1721987"/>
              <a:gd name="connsiteY0" fmla="*/ 297360 h 5283636"/>
              <a:gd name="connsiteX1" fmla="*/ 1620108 w 1721987"/>
              <a:gd name="connsiteY1" fmla="*/ 393468 h 5283636"/>
              <a:gd name="connsiteX2" fmla="*/ 1572144 w 1721987"/>
              <a:gd name="connsiteY2" fmla="*/ 5283636 h 5283636"/>
              <a:gd name="connsiteX0" fmla="*/ 0 w 1572144"/>
              <a:gd name="connsiteY0" fmla="*/ -1 h 4986275"/>
              <a:gd name="connsiteX1" fmla="*/ 840115 w 1572144"/>
              <a:gd name="connsiteY1" fmla="*/ 1841792 h 4986275"/>
              <a:gd name="connsiteX2" fmla="*/ 1572144 w 1572144"/>
              <a:gd name="connsiteY2" fmla="*/ 4986275 h 4986275"/>
              <a:gd name="connsiteX0" fmla="*/ 0 w 1572144"/>
              <a:gd name="connsiteY0" fmla="*/ -1 h 4986275"/>
              <a:gd name="connsiteX1" fmla="*/ 1572144 w 1572144"/>
              <a:gd name="connsiteY1" fmla="*/ 4986275 h 498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2144" h="4986275">
                <a:moveTo>
                  <a:pt x="0" y="-1"/>
                </a:moveTo>
                <a:lnTo>
                  <a:pt x="1572144" y="4986275"/>
                </a:lnTo>
              </a:path>
            </a:pathLst>
          </a:custGeom>
          <a:ln w="9525">
            <a:solidFill>
              <a:schemeClr val="tx2">
                <a:lumMod val="75000"/>
              </a:schemeClr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>
              <a:latin typeface="Trebuchet MS"/>
              <a:cs typeface="Trebuchet MS"/>
            </a:endParaRPr>
          </a:p>
        </p:txBody>
      </p:sp>
      <p:sp>
        <p:nvSpPr>
          <p:cNvPr id="41" name="Freeform 40"/>
          <p:cNvSpPr/>
          <p:nvPr/>
        </p:nvSpPr>
        <p:spPr>
          <a:xfrm flipV="1">
            <a:off x="6860592" y="4072999"/>
            <a:ext cx="1512172" cy="2170000"/>
          </a:xfrm>
          <a:custGeom>
            <a:avLst/>
            <a:gdLst>
              <a:gd name="connsiteX0" fmla="*/ 0 w 542324"/>
              <a:gd name="connsiteY0" fmla="*/ 7664 h 22069"/>
              <a:gd name="connsiteX1" fmla="*/ 0 w 542324"/>
              <a:gd name="connsiteY1" fmla="*/ 7664 h 22069"/>
              <a:gd name="connsiteX2" fmla="*/ 418756 w 542324"/>
              <a:gd name="connsiteY2" fmla="*/ 7664 h 22069"/>
              <a:gd name="connsiteX3" fmla="*/ 487405 w 542324"/>
              <a:gd name="connsiteY3" fmla="*/ 21394 h 22069"/>
              <a:gd name="connsiteX4" fmla="*/ 542324 w 542324"/>
              <a:gd name="connsiteY4" fmla="*/ 21394 h 22069"/>
              <a:gd name="connsiteX0" fmla="*/ 1318054 w 1864223"/>
              <a:gd name="connsiteY0" fmla="*/ 6890 h 130458"/>
              <a:gd name="connsiteX1" fmla="*/ 0 w 1864223"/>
              <a:gd name="connsiteY1" fmla="*/ 130458 h 130458"/>
              <a:gd name="connsiteX2" fmla="*/ 1736810 w 1864223"/>
              <a:gd name="connsiteY2" fmla="*/ 6890 h 130458"/>
              <a:gd name="connsiteX3" fmla="*/ 1805459 w 1864223"/>
              <a:gd name="connsiteY3" fmla="*/ 20620 h 130458"/>
              <a:gd name="connsiteX4" fmla="*/ 1860378 w 1864223"/>
              <a:gd name="connsiteY4" fmla="*/ 20620 h 130458"/>
              <a:gd name="connsiteX0" fmla="*/ 1318054 w 3322594"/>
              <a:gd name="connsiteY0" fmla="*/ 103700 h 1579646"/>
              <a:gd name="connsiteX1" fmla="*/ 0 w 3322594"/>
              <a:gd name="connsiteY1" fmla="*/ 227268 h 1579646"/>
              <a:gd name="connsiteX2" fmla="*/ 1736810 w 3322594"/>
              <a:gd name="connsiteY2" fmla="*/ 103700 h 1579646"/>
              <a:gd name="connsiteX3" fmla="*/ 1805459 w 3322594"/>
              <a:gd name="connsiteY3" fmla="*/ 117430 h 1579646"/>
              <a:gd name="connsiteX4" fmla="*/ 3322594 w 3322594"/>
              <a:gd name="connsiteY4" fmla="*/ 1579646 h 1579646"/>
              <a:gd name="connsiteX0" fmla="*/ 1318054 w 3322594"/>
              <a:gd name="connsiteY0" fmla="*/ 69246 h 1545192"/>
              <a:gd name="connsiteX1" fmla="*/ 0 w 3322594"/>
              <a:gd name="connsiteY1" fmla="*/ 192814 h 1545192"/>
              <a:gd name="connsiteX2" fmla="*/ 1736810 w 3322594"/>
              <a:gd name="connsiteY2" fmla="*/ 69246 h 1545192"/>
              <a:gd name="connsiteX3" fmla="*/ 2052594 w 3322594"/>
              <a:gd name="connsiteY3" fmla="*/ 131030 h 1545192"/>
              <a:gd name="connsiteX4" fmla="*/ 3322594 w 3322594"/>
              <a:gd name="connsiteY4" fmla="*/ 1545192 h 1545192"/>
              <a:gd name="connsiteX0" fmla="*/ 1318054 w 3322594"/>
              <a:gd name="connsiteY0" fmla="*/ 2874 h 1478820"/>
              <a:gd name="connsiteX1" fmla="*/ 0 w 3322594"/>
              <a:gd name="connsiteY1" fmla="*/ 126442 h 1478820"/>
              <a:gd name="connsiteX2" fmla="*/ 1736810 w 3322594"/>
              <a:gd name="connsiteY2" fmla="*/ 2874 h 1478820"/>
              <a:gd name="connsiteX3" fmla="*/ 1764269 w 3322594"/>
              <a:gd name="connsiteY3" fmla="*/ 215684 h 1478820"/>
              <a:gd name="connsiteX4" fmla="*/ 2052594 w 3322594"/>
              <a:gd name="connsiteY4" fmla="*/ 64658 h 1478820"/>
              <a:gd name="connsiteX5" fmla="*/ 3322594 w 3322594"/>
              <a:gd name="connsiteY5" fmla="*/ 1478820 h 1478820"/>
              <a:gd name="connsiteX0" fmla="*/ 1318054 w 3322594"/>
              <a:gd name="connsiteY0" fmla="*/ 69245 h 1545191"/>
              <a:gd name="connsiteX1" fmla="*/ 0 w 3322594"/>
              <a:gd name="connsiteY1" fmla="*/ 192813 h 1545191"/>
              <a:gd name="connsiteX2" fmla="*/ 1736810 w 3322594"/>
              <a:gd name="connsiteY2" fmla="*/ 69245 h 1545191"/>
              <a:gd name="connsiteX3" fmla="*/ 2052594 w 3322594"/>
              <a:gd name="connsiteY3" fmla="*/ 131029 h 1545191"/>
              <a:gd name="connsiteX4" fmla="*/ 3322594 w 3322594"/>
              <a:gd name="connsiteY4" fmla="*/ 1545191 h 1545191"/>
              <a:gd name="connsiteX0" fmla="*/ 1328349 w 3332889"/>
              <a:gd name="connsiteY0" fmla="*/ 22817 h 1498763"/>
              <a:gd name="connsiteX1" fmla="*/ 10295 w 3332889"/>
              <a:gd name="connsiteY1" fmla="*/ 146385 h 1498763"/>
              <a:gd name="connsiteX2" fmla="*/ 2062889 w 3332889"/>
              <a:gd name="connsiteY2" fmla="*/ 84601 h 1498763"/>
              <a:gd name="connsiteX3" fmla="*/ 3332889 w 3332889"/>
              <a:gd name="connsiteY3" fmla="*/ 1498763 h 1498763"/>
              <a:gd name="connsiteX0" fmla="*/ 0 w 3322594"/>
              <a:gd name="connsiteY0" fmla="*/ 146385 h 1498763"/>
              <a:gd name="connsiteX1" fmla="*/ 2052594 w 3322594"/>
              <a:gd name="connsiteY1" fmla="*/ 84601 h 1498763"/>
              <a:gd name="connsiteX2" fmla="*/ 3322594 w 3322594"/>
              <a:gd name="connsiteY2" fmla="*/ 1498763 h 1498763"/>
              <a:gd name="connsiteX0" fmla="*/ 0 w 3322594"/>
              <a:gd name="connsiteY0" fmla="*/ 0 h 1352378"/>
              <a:gd name="connsiteX1" fmla="*/ 1970215 w 3322594"/>
              <a:gd name="connsiteY1" fmla="*/ 212811 h 1352378"/>
              <a:gd name="connsiteX2" fmla="*/ 3322594 w 3322594"/>
              <a:gd name="connsiteY2" fmla="*/ 1352378 h 1352378"/>
              <a:gd name="connsiteX0" fmla="*/ 0 w 3322594"/>
              <a:gd name="connsiteY0" fmla="*/ 4954 h 1357332"/>
              <a:gd name="connsiteX1" fmla="*/ 1777999 w 3322594"/>
              <a:gd name="connsiteY1" fmla="*/ 162846 h 1357332"/>
              <a:gd name="connsiteX2" fmla="*/ 3322594 w 3322594"/>
              <a:gd name="connsiteY2" fmla="*/ 1357332 h 1357332"/>
              <a:gd name="connsiteX0" fmla="*/ 0 w 3322594"/>
              <a:gd name="connsiteY0" fmla="*/ 41430 h 1393808"/>
              <a:gd name="connsiteX1" fmla="*/ 1880972 w 3322594"/>
              <a:gd name="connsiteY1" fmla="*/ 123808 h 1393808"/>
              <a:gd name="connsiteX2" fmla="*/ 3322594 w 3322594"/>
              <a:gd name="connsiteY2" fmla="*/ 1393808 h 1393808"/>
              <a:gd name="connsiteX0" fmla="*/ 0 w 3322594"/>
              <a:gd name="connsiteY0" fmla="*/ 33376 h 1385754"/>
              <a:gd name="connsiteX1" fmla="*/ 2004540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33376 h 1385754"/>
              <a:gd name="connsiteX1" fmla="*/ 1977081 w 3322594"/>
              <a:gd name="connsiteY1" fmla="*/ 129484 h 1385754"/>
              <a:gd name="connsiteX2" fmla="*/ 3322594 w 3322594"/>
              <a:gd name="connsiteY2" fmla="*/ 1385754 h 1385754"/>
              <a:gd name="connsiteX0" fmla="*/ 0 w 2615513"/>
              <a:gd name="connsiteY0" fmla="*/ 48480 h 1620533"/>
              <a:gd name="connsiteX1" fmla="*/ 1977081 w 2615513"/>
              <a:gd name="connsiteY1" fmla="*/ 144588 h 1620533"/>
              <a:gd name="connsiteX2" fmla="*/ 2615513 w 2615513"/>
              <a:gd name="connsiteY2" fmla="*/ 1620533 h 1620533"/>
              <a:gd name="connsiteX0" fmla="*/ 0 w 2615513"/>
              <a:gd name="connsiteY0" fmla="*/ 22409 h 1594462"/>
              <a:gd name="connsiteX1" fmla="*/ 1620108 w 2615513"/>
              <a:gd name="connsiteY1" fmla="*/ 166571 h 1594462"/>
              <a:gd name="connsiteX2" fmla="*/ 2615513 w 2615513"/>
              <a:gd name="connsiteY2" fmla="*/ 1594462 h 1594462"/>
              <a:gd name="connsiteX0" fmla="*/ 0 w 2615513"/>
              <a:gd name="connsiteY0" fmla="*/ 45140 h 1569139"/>
              <a:gd name="connsiteX1" fmla="*/ 1620108 w 2615513"/>
              <a:gd name="connsiteY1" fmla="*/ 141248 h 1569139"/>
              <a:gd name="connsiteX2" fmla="*/ 2615513 w 2615513"/>
              <a:gd name="connsiteY2" fmla="*/ 1569139 h 1569139"/>
              <a:gd name="connsiteX0" fmla="*/ 0 w 2104920"/>
              <a:gd name="connsiteY0" fmla="*/ 18253 h 1600672"/>
              <a:gd name="connsiteX1" fmla="*/ 1109515 w 2104920"/>
              <a:gd name="connsiteY1" fmla="*/ 172781 h 1600672"/>
              <a:gd name="connsiteX2" fmla="*/ 2104920 w 2104920"/>
              <a:gd name="connsiteY2" fmla="*/ 1600672 h 1600672"/>
              <a:gd name="connsiteX0" fmla="*/ 0 w 2104920"/>
              <a:gd name="connsiteY0" fmla="*/ 0 h 1582419"/>
              <a:gd name="connsiteX1" fmla="*/ 1097357 w 2104920"/>
              <a:gd name="connsiteY1" fmla="*/ 492064 h 1582419"/>
              <a:gd name="connsiteX2" fmla="*/ 2104920 w 2104920"/>
              <a:gd name="connsiteY2" fmla="*/ 1582419 h 1582419"/>
              <a:gd name="connsiteX0" fmla="*/ 0 w 1740211"/>
              <a:gd name="connsiteY0" fmla="*/ 0 h 1887499"/>
              <a:gd name="connsiteX1" fmla="*/ 1097357 w 1740211"/>
              <a:gd name="connsiteY1" fmla="*/ 492064 h 1887499"/>
              <a:gd name="connsiteX2" fmla="*/ 1740211 w 1740211"/>
              <a:gd name="connsiteY2" fmla="*/ 1887499 h 1887499"/>
              <a:gd name="connsiteX0" fmla="*/ 0 w 1740211"/>
              <a:gd name="connsiteY0" fmla="*/ 0 h 1887499"/>
              <a:gd name="connsiteX1" fmla="*/ 902848 w 1740211"/>
              <a:gd name="connsiteY1" fmla="*/ 582939 h 1887499"/>
              <a:gd name="connsiteX2" fmla="*/ 1740211 w 1740211"/>
              <a:gd name="connsiteY2" fmla="*/ 1887499 h 188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0211" h="1887499">
                <a:moveTo>
                  <a:pt x="0" y="0"/>
                </a:moveTo>
                <a:cubicBezTo>
                  <a:pt x="122423" y="10297"/>
                  <a:pt x="612813" y="268356"/>
                  <a:pt x="902848" y="582939"/>
                </a:cubicBezTo>
                <a:cubicBezTo>
                  <a:pt x="1192883" y="897522"/>
                  <a:pt x="1721905" y="1887499"/>
                  <a:pt x="1740211" y="1887499"/>
                </a:cubicBezTo>
              </a:path>
            </a:pathLst>
          </a:custGeom>
          <a:ln w="9525">
            <a:solidFill>
              <a:schemeClr val="tx2">
                <a:lumMod val="75000"/>
              </a:schemeClr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>
              <a:latin typeface="Trebuchet MS"/>
              <a:cs typeface="Trebuchet M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936394" y="3136550"/>
            <a:ext cx="2775454" cy="374094"/>
          </a:xfrm>
          <a:custGeom>
            <a:avLst/>
            <a:gdLst>
              <a:gd name="connsiteX0" fmla="*/ 0 w 542324"/>
              <a:gd name="connsiteY0" fmla="*/ 7664 h 22069"/>
              <a:gd name="connsiteX1" fmla="*/ 0 w 542324"/>
              <a:gd name="connsiteY1" fmla="*/ 7664 h 22069"/>
              <a:gd name="connsiteX2" fmla="*/ 418756 w 542324"/>
              <a:gd name="connsiteY2" fmla="*/ 7664 h 22069"/>
              <a:gd name="connsiteX3" fmla="*/ 487405 w 542324"/>
              <a:gd name="connsiteY3" fmla="*/ 21394 h 22069"/>
              <a:gd name="connsiteX4" fmla="*/ 542324 w 542324"/>
              <a:gd name="connsiteY4" fmla="*/ 21394 h 22069"/>
              <a:gd name="connsiteX0" fmla="*/ 1318054 w 1864223"/>
              <a:gd name="connsiteY0" fmla="*/ 6890 h 130458"/>
              <a:gd name="connsiteX1" fmla="*/ 0 w 1864223"/>
              <a:gd name="connsiteY1" fmla="*/ 130458 h 130458"/>
              <a:gd name="connsiteX2" fmla="*/ 1736810 w 1864223"/>
              <a:gd name="connsiteY2" fmla="*/ 6890 h 130458"/>
              <a:gd name="connsiteX3" fmla="*/ 1805459 w 1864223"/>
              <a:gd name="connsiteY3" fmla="*/ 20620 h 130458"/>
              <a:gd name="connsiteX4" fmla="*/ 1860378 w 1864223"/>
              <a:gd name="connsiteY4" fmla="*/ 20620 h 130458"/>
              <a:gd name="connsiteX0" fmla="*/ 1318054 w 3322594"/>
              <a:gd name="connsiteY0" fmla="*/ 103700 h 1579646"/>
              <a:gd name="connsiteX1" fmla="*/ 0 w 3322594"/>
              <a:gd name="connsiteY1" fmla="*/ 227268 h 1579646"/>
              <a:gd name="connsiteX2" fmla="*/ 1736810 w 3322594"/>
              <a:gd name="connsiteY2" fmla="*/ 103700 h 1579646"/>
              <a:gd name="connsiteX3" fmla="*/ 1805459 w 3322594"/>
              <a:gd name="connsiteY3" fmla="*/ 117430 h 1579646"/>
              <a:gd name="connsiteX4" fmla="*/ 3322594 w 3322594"/>
              <a:gd name="connsiteY4" fmla="*/ 1579646 h 1579646"/>
              <a:gd name="connsiteX0" fmla="*/ 1318054 w 3322594"/>
              <a:gd name="connsiteY0" fmla="*/ 69246 h 1545192"/>
              <a:gd name="connsiteX1" fmla="*/ 0 w 3322594"/>
              <a:gd name="connsiteY1" fmla="*/ 192814 h 1545192"/>
              <a:gd name="connsiteX2" fmla="*/ 1736810 w 3322594"/>
              <a:gd name="connsiteY2" fmla="*/ 69246 h 1545192"/>
              <a:gd name="connsiteX3" fmla="*/ 2052594 w 3322594"/>
              <a:gd name="connsiteY3" fmla="*/ 131030 h 1545192"/>
              <a:gd name="connsiteX4" fmla="*/ 3322594 w 3322594"/>
              <a:gd name="connsiteY4" fmla="*/ 1545192 h 1545192"/>
              <a:gd name="connsiteX0" fmla="*/ 1318054 w 3322594"/>
              <a:gd name="connsiteY0" fmla="*/ 2874 h 1478820"/>
              <a:gd name="connsiteX1" fmla="*/ 0 w 3322594"/>
              <a:gd name="connsiteY1" fmla="*/ 126442 h 1478820"/>
              <a:gd name="connsiteX2" fmla="*/ 1736810 w 3322594"/>
              <a:gd name="connsiteY2" fmla="*/ 2874 h 1478820"/>
              <a:gd name="connsiteX3" fmla="*/ 1764269 w 3322594"/>
              <a:gd name="connsiteY3" fmla="*/ 215684 h 1478820"/>
              <a:gd name="connsiteX4" fmla="*/ 2052594 w 3322594"/>
              <a:gd name="connsiteY4" fmla="*/ 64658 h 1478820"/>
              <a:gd name="connsiteX5" fmla="*/ 3322594 w 3322594"/>
              <a:gd name="connsiteY5" fmla="*/ 1478820 h 1478820"/>
              <a:gd name="connsiteX0" fmla="*/ 1318054 w 3322594"/>
              <a:gd name="connsiteY0" fmla="*/ 69245 h 1545191"/>
              <a:gd name="connsiteX1" fmla="*/ 0 w 3322594"/>
              <a:gd name="connsiteY1" fmla="*/ 192813 h 1545191"/>
              <a:gd name="connsiteX2" fmla="*/ 1736810 w 3322594"/>
              <a:gd name="connsiteY2" fmla="*/ 69245 h 1545191"/>
              <a:gd name="connsiteX3" fmla="*/ 2052594 w 3322594"/>
              <a:gd name="connsiteY3" fmla="*/ 131029 h 1545191"/>
              <a:gd name="connsiteX4" fmla="*/ 3322594 w 3322594"/>
              <a:gd name="connsiteY4" fmla="*/ 1545191 h 1545191"/>
              <a:gd name="connsiteX0" fmla="*/ 1328349 w 3332889"/>
              <a:gd name="connsiteY0" fmla="*/ 22817 h 1498763"/>
              <a:gd name="connsiteX1" fmla="*/ 10295 w 3332889"/>
              <a:gd name="connsiteY1" fmla="*/ 146385 h 1498763"/>
              <a:gd name="connsiteX2" fmla="*/ 2062889 w 3332889"/>
              <a:gd name="connsiteY2" fmla="*/ 84601 h 1498763"/>
              <a:gd name="connsiteX3" fmla="*/ 3332889 w 3332889"/>
              <a:gd name="connsiteY3" fmla="*/ 1498763 h 1498763"/>
              <a:gd name="connsiteX0" fmla="*/ 0 w 3322594"/>
              <a:gd name="connsiteY0" fmla="*/ 146385 h 1498763"/>
              <a:gd name="connsiteX1" fmla="*/ 2052594 w 3322594"/>
              <a:gd name="connsiteY1" fmla="*/ 84601 h 1498763"/>
              <a:gd name="connsiteX2" fmla="*/ 3322594 w 3322594"/>
              <a:gd name="connsiteY2" fmla="*/ 1498763 h 1498763"/>
              <a:gd name="connsiteX0" fmla="*/ 0 w 3322594"/>
              <a:gd name="connsiteY0" fmla="*/ 0 h 1352378"/>
              <a:gd name="connsiteX1" fmla="*/ 1970215 w 3322594"/>
              <a:gd name="connsiteY1" fmla="*/ 212811 h 1352378"/>
              <a:gd name="connsiteX2" fmla="*/ 3322594 w 3322594"/>
              <a:gd name="connsiteY2" fmla="*/ 1352378 h 1352378"/>
              <a:gd name="connsiteX0" fmla="*/ 0 w 3322594"/>
              <a:gd name="connsiteY0" fmla="*/ 4954 h 1357332"/>
              <a:gd name="connsiteX1" fmla="*/ 1777999 w 3322594"/>
              <a:gd name="connsiteY1" fmla="*/ 162846 h 1357332"/>
              <a:gd name="connsiteX2" fmla="*/ 3322594 w 3322594"/>
              <a:gd name="connsiteY2" fmla="*/ 1357332 h 1357332"/>
              <a:gd name="connsiteX0" fmla="*/ 0 w 3322594"/>
              <a:gd name="connsiteY0" fmla="*/ 41430 h 1393808"/>
              <a:gd name="connsiteX1" fmla="*/ 1880972 w 3322594"/>
              <a:gd name="connsiteY1" fmla="*/ 123808 h 1393808"/>
              <a:gd name="connsiteX2" fmla="*/ 3322594 w 3322594"/>
              <a:gd name="connsiteY2" fmla="*/ 1393808 h 1393808"/>
              <a:gd name="connsiteX0" fmla="*/ 0 w 3322594"/>
              <a:gd name="connsiteY0" fmla="*/ 33376 h 1385754"/>
              <a:gd name="connsiteX1" fmla="*/ 2004540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33376 h 1385754"/>
              <a:gd name="connsiteX1" fmla="*/ 1977081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0 h 1352378"/>
              <a:gd name="connsiteX1" fmla="*/ 1455392 w 3322594"/>
              <a:gd name="connsiteY1" fmla="*/ 446216 h 1352378"/>
              <a:gd name="connsiteX2" fmla="*/ 3322594 w 3322594"/>
              <a:gd name="connsiteY2" fmla="*/ 1352378 h 1352378"/>
              <a:gd name="connsiteX0" fmla="*/ 0 w 3300860"/>
              <a:gd name="connsiteY0" fmla="*/ 0 h 1125838"/>
              <a:gd name="connsiteX1" fmla="*/ 1455392 w 3300860"/>
              <a:gd name="connsiteY1" fmla="*/ 446216 h 1125838"/>
              <a:gd name="connsiteX2" fmla="*/ 3300860 w 3300860"/>
              <a:gd name="connsiteY2" fmla="*/ 1125838 h 1125838"/>
              <a:gd name="connsiteX0" fmla="*/ 0 w 3300860"/>
              <a:gd name="connsiteY0" fmla="*/ 0 h 1125838"/>
              <a:gd name="connsiteX1" fmla="*/ 1390180 w 3300860"/>
              <a:gd name="connsiteY1" fmla="*/ 473676 h 1125838"/>
              <a:gd name="connsiteX2" fmla="*/ 3300860 w 3300860"/>
              <a:gd name="connsiteY2" fmla="*/ 1125838 h 1125838"/>
              <a:gd name="connsiteX0" fmla="*/ 0 w 3300860"/>
              <a:gd name="connsiteY0" fmla="*/ 0 h 1091514"/>
              <a:gd name="connsiteX1" fmla="*/ 1390180 w 3300860"/>
              <a:gd name="connsiteY1" fmla="*/ 439352 h 1091514"/>
              <a:gd name="connsiteX2" fmla="*/ 3300860 w 3300860"/>
              <a:gd name="connsiteY2" fmla="*/ 1091514 h 1091514"/>
              <a:gd name="connsiteX0" fmla="*/ 0 w 3192173"/>
              <a:gd name="connsiteY0" fmla="*/ 142800 h 582634"/>
              <a:gd name="connsiteX1" fmla="*/ 1390180 w 3192173"/>
              <a:gd name="connsiteY1" fmla="*/ 582152 h 582634"/>
              <a:gd name="connsiteX2" fmla="*/ 3192173 w 3192173"/>
              <a:gd name="connsiteY2" fmla="*/ 39828 h 582634"/>
              <a:gd name="connsiteX0" fmla="*/ 0 w 3192173"/>
              <a:gd name="connsiteY0" fmla="*/ 175706 h 214163"/>
              <a:gd name="connsiteX1" fmla="*/ 1303230 w 3192173"/>
              <a:gd name="connsiteY1" fmla="*/ 210031 h 214163"/>
              <a:gd name="connsiteX2" fmla="*/ 3192173 w 3192173"/>
              <a:gd name="connsiteY2" fmla="*/ 72734 h 214163"/>
              <a:gd name="connsiteX0" fmla="*/ 0 w 3192173"/>
              <a:gd name="connsiteY0" fmla="*/ 106087 h 142539"/>
              <a:gd name="connsiteX1" fmla="*/ 1303230 w 3192173"/>
              <a:gd name="connsiteY1" fmla="*/ 140412 h 142539"/>
              <a:gd name="connsiteX2" fmla="*/ 2510620 w 3192173"/>
              <a:gd name="connsiteY2" fmla="*/ 39794 h 142539"/>
              <a:gd name="connsiteX3" fmla="*/ 3192173 w 3192173"/>
              <a:gd name="connsiteY3" fmla="*/ 3115 h 142539"/>
              <a:gd name="connsiteX0" fmla="*/ 0 w 3192173"/>
              <a:gd name="connsiteY0" fmla="*/ 106087 h 108961"/>
              <a:gd name="connsiteX1" fmla="*/ 1303230 w 3192173"/>
              <a:gd name="connsiteY1" fmla="*/ 85493 h 108961"/>
              <a:gd name="connsiteX2" fmla="*/ 2510620 w 3192173"/>
              <a:gd name="connsiteY2" fmla="*/ 39794 h 108961"/>
              <a:gd name="connsiteX3" fmla="*/ 3192173 w 3192173"/>
              <a:gd name="connsiteY3" fmla="*/ 3115 h 108961"/>
              <a:gd name="connsiteX0" fmla="*/ 0 w 3192173"/>
              <a:gd name="connsiteY0" fmla="*/ 102972 h 106518"/>
              <a:gd name="connsiteX1" fmla="*/ 1303230 w 3192173"/>
              <a:gd name="connsiteY1" fmla="*/ 82378 h 106518"/>
              <a:gd name="connsiteX2" fmla="*/ 3192173 w 3192173"/>
              <a:gd name="connsiteY2" fmla="*/ 0 h 106518"/>
              <a:gd name="connsiteX0" fmla="*/ 0 w 3192173"/>
              <a:gd name="connsiteY0" fmla="*/ 102972 h 102972"/>
              <a:gd name="connsiteX1" fmla="*/ 3192173 w 3192173"/>
              <a:gd name="connsiteY1" fmla="*/ 0 h 102972"/>
              <a:gd name="connsiteX0" fmla="*/ 0 w 8495992"/>
              <a:gd name="connsiteY0" fmla="*/ 0 h 528595"/>
              <a:gd name="connsiteX1" fmla="*/ 8495992 w 8495992"/>
              <a:gd name="connsiteY1" fmla="*/ 528595 h 52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95992" h="528595">
                <a:moveTo>
                  <a:pt x="0" y="0"/>
                </a:moveTo>
                <a:lnTo>
                  <a:pt x="8495992" y="528595"/>
                </a:lnTo>
              </a:path>
            </a:pathLst>
          </a:custGeom>
          <a:ln w="9525">
            <a:solidFill>
              <a:schemeClr val="tx2">
                <a:lumMod val="75000"/>
              </a:schemeClr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>
              <a:latin typeface="Trebuchet MS"/>
              <a:cs typeface="Trebuchet MS"/>
            </a:endParaRPr>
          </a:p>
        </p:txBody>
      </p:sp>
      <p:sp>
        <p:nvSpPr>
          <p:cNvPr id="43" name="Freeform 42"/>
          <p:cNvSpPr/>
          <p:nvPr/>
        </p:nvSpPr>
        <p:spPr>
          <a:xfrm rot="1046261">
            <a:off x="5005476" y="3793348"/>
            <a:ext cx="541053" cy="489980"/>
          </a:xfrm>
          <a:custGeom>
            <a:avLst/>
            <a:gdLst>
              <a:gd name="connsiteX0" fmla="*/ 0 w 542324"/>
              <a:gd name="connsiteY0" fmla="*/ 7664 h 22069"/>
              <a:gd name="connsiteX1" fmla="*/ 0 w 542324"/>
              <a:gd name="connsiteY1" fmla="*/ 7664 h 22069"/>
              <a:gd name="connsiteX2" fmla="*/ 418756 w 542324"/>
              <a:gd name="connsiteY2" fmla="*/ 7664 h 22069"/>
              <a:gd name="connsiteX3" fmla="*/ 487405 w 542324"/>
              <a:gd name="connsiteY3" fmla="*/ 21394 h 22069"/>
              <a:gd name="connsiteX4" fmla="*/ 542324 w 542324"/>
              <a:gd name="connsiteY4" fmla="*/ 21394 h 22069"/>
              <a:gd name="connsiteX0" fmla="*/ 1318054 w 1864223"/>
              <a:gd name="connsiteY0" fmla="*/ 6890 h 130458"/>
              <a:gd name="connsiteX1" fmla="*/ 0 w 1864223"/>
              <a:gd name="connsiteY1" fmla="*/ 130458 h 130458"/>
              <a:gd name="connsiteX2" fmla="*/ 1736810 w 1864223"/>
              <a:gd name="connsiteY2" fmla="*/ 6890 h 130458"/>
              <a:gd name="connsiteX3" fmla="*/ 1805459 w 1864223"/>
              <a:gd name="connsiteY3" fmla="*/ 20620 h 130458"/>
              <a:gd name="connsiteX4" fmla="*/ 1860378 w 1864223"/>
              <a:gd name="connsiteY4" fmla="*/ 20620 h 130458"/>
              <a:gd name="connsiteX0" fmla="*/ 1318054 w 3322594"/>
              <a:gd name="connsiteY0" fmla="*/ 103700 h 1579646"/>
              <a:gd name="connsiteX1" fmla="*/ 0 w 3322594"/>
              <a:gd name="connsiteY1" fmla="*/ 227268 h 1579646"/>
              <a:gd name="connsiteX2" fmla="*/ 1736810 w 3322594"/>
              <a:gd name="connsiteY2" fmla="*/ 103700 h 1579646"/>
              <a:gd name="connsiteX3" fmla="*/ 1805459 w 3322594"/>
              <a:gd name="connsiteY3" fmla="*/ 117430 h 1579646"/>
              <a:gd name="connsiteX4" fmla="*/ 3322594 w 3322594"/>
              <a:gd name="connsiteY4" fmla="*/ 1579646 h 1579646"/>
              <a:gd name="connsiteX0" fmla="*/ 1318054 w 3322594"/>
              <a:gd name="connsiteY0" fmla="*/ 69246 h 1545192"/>
              <a:gd name="connsiteX1" fmla="*/ 0 w 3322594"/>
              <a:gd name="connsiteY1" fmla="*/ 192814 h 1545192"/>
              <a:gd name="connsiteX2" fmla="*/ 1736810 w 3322594"/>
              <a:gd name="connsiteY2" fmla="*/ 69246 h 1545192"/>
              <a:gd name="connsiteX3" fmla="*/ 2052594 w 3322594"/>
              <a:gd name="connsiteY3" fmla="*/ 131030 h 1545192"/>
              <a:gd name="connsiteX4" fmla="*/ 3322594 w 3322594"/>
              <a:gd name="connsiteY4" fmla="*/ 1545192 h 1545192"/>
              <a:gd name="connsiteX0" fmla="*/ 1318054 w 3322594"/>
              <a:gd name="connsiteY0" fmla="*/ 2874 h 1478820"/>
              <a:gd name="connsiteX1" fmla="*/ 0 w 3322594"/>
              <a:gd name="connsiteY1" fmla="*/ 126442 h 1478820"/>
              <a:gd name="connsiteX2" fmla="*/ 1736810 w 3322594"/>
              <a:gd name="connsiteY2" fmla="*/ 2874 h 1478820"/>
              <a:gd name="connsiteX3" fmla="*/ 1764269 w 3322594"/>
              <a:gd name="connsiteY3" fmla="*/ 215684 h 1478820"/>
              <a:gd name="connsiteX4" fmla="*/ 2052594 w 3322594"/>
              <a:gd name="connsiteY4" fmla="*/ 64658 h 1478820"/>
              <a:gd name="connsiteX5" fmla="*/ 3322594 w 3322594"/>
              <a:gd name="connsiteY5" fmla="*/ 1478820 h 1478820"/>
              <a:gd name="connsiteX0" fmla="*/ 1318054 w 3322594"/>
              <a:gd name="connsiteY0" fmla="*/ 69245 h 1545191"/>
              <a:gd name="connsiteX1" fmla="*/ 0 w 3322594"/>
              <a:gd name="connsiteY1" fmla="*/ 192813 h 1545191"/>
              <a:gd name="connsiteX2" fmla="*/ 1736810 w 3322594"/>
              <a:gd name="connsiteY2" fmla="*/ 69245 h 1545191"/>
              <a:gd name="connsiteX3" fmla="*/ 2052594 w 3322594"/>
              <a:gd name="connsiteY3" fmla="*/ 131029 h 1545191"/>
              <a:gd name="connsiteX4" fmla="*/ 3322594 w 3322594"/>
              <a:gd name="connsiteY4" fmla="*/ 1545191 h 1545191"/>
              <a:gd name="connsiteX0" fmla="*/ 1328349 w 3332889"/>
              <a:gd name="connsiteY0" fmla="*/ 22817 h 1498763"/>
              <a:gd name="connsiteX1" fmla="*/ 10295 w 3332889"/>
              <a:gd name="connsiteY1" fmla="*/ 146385 h 1498763"/>
              <a:gd name="connsiteX2" fmla="*/ 2062889 w 3332889"/>
              <a:gd name="connsiteY2" fmla="*/ 84601 h 1498763"/>
              <a:gd name="connsiteX3" fmla="*/ 3332889 w 3332889"/>
              <a:gd name="connsiteY3" fmla="*/ 1498763 h 1498763"/>
              <a:gd name="connsiteX0" fmla="*/ 0 w 3322594"/>
              <a:gd name="connsiteY0" fmla="*/ 146385 h 1498763"/>
              <a:gd name="connsiteX1" fmla="*/ 2052594 w 3322594"/>
              <a:gd name="connsiteY1" fmla="*/ 84601 h 1498763"/>
              <a:gd name="connsiteX2" fmla="*/ 3322594 w 3322594"/>
              <a:gd name="connsiteY2" fmla="*/ 1498763 h 1498763"/>
              <a:gd name="connsiteX0" fmla="*/ 0 w 3322594"/>
              <a:gd name="connsiteY0" fmla="*/ 0 h 1352378"/>
              <a:gd name="connsiteX1" fmla="*/ 1970215 w 3322594"/>
              <a:gd name="connsiteY1" fmla="*/ 212811 h 1352378"/>
              <a:gd name="connsiteX2" fmla="*/ 3322594 w 3322594"/>
              <a:gd name="connsiteY2" fmla="*/ 1352378 h 1352378"/>
              <a:gd name="connsiteX0" fmla="*/ 0 w 3322594"/>
              <a:gd name="connsiteY0" fmla="*/ 4954 h 1357332"/>
              <a:gd name="connsiteX1" fmla="*/ 1777999 w 3322594"/>
              <a:gd name="connsiteY1" fmla="*/ 162846 h 1357332"/>
              <a:gd name="connsiteX2" fmla="*/ 3322594 w 3322594"/>
              <a:gd name="connsiteY2" fmla="*/ 1357332 h 1357332"/>
              <a:gd name="connsiteX0" fmla="*/ 0 w 3322594"/>
              <a:gd name="connsiteY0" fmla="*/ 41430 h 1393808"/>
              <a:gd name="connsiteX1" fmla="*/ 1880972 w 3322594"/>
              <a:gd name="connsiteY1" fmla="*/ 123808 h 1393808"/>
              <a:gd name="connsiteX2" fmla="*/ 3322594 w 3322594"/>
              <a:gd name="connsiteY2" fmla="*/ 1393808 h 1393808"/>
              <a:gd name="connsiteX0" fmla="*/ 0 w 3322594"/>
              <a:gd name="connsiteY0" fmla="*/ 33376 h 1385754"/>
              <a:gd name="connsiteX1" fmla="*/ 2004540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33376 h 1385754"/>
              <a:gd name="connsiteX1" fmla="*/ 1977081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0 h 1352378"/>
              <a:gd name="connsiteX1" fmla="*/ 1455392 w 3322594"/>
              <a:gd name="connsiteY1" fmla="*/ 446216 h 1352378"/>
              <a:gd name="connsiteX2" fmla="*/ 3322594 w 3322594"/>
              <a:gd name="connsiteY2" fmla="*/ 1352378 h 1352378"/>
              <a:gd name="connsiteX0" fmla="*/ 0 w 3300860"/>
              <a:gd name="connsiteY0" fmla="*/ 0 h 1125838"/>
              <a:gd name="connsiteX1" fmla="*/ 1455392 w 3300860"/>
              <a:gd name="connsiteY1" fmla="*/ 446216 h 1125838"/>
              <a:gd name="connsiteX2" fmla="*/ 3300860 w 3300860"/>
              <a:gd name="connsiteY2" fmla="*/ 1125838 h 1125838"/>
              <a:gd name="connsiteX0" fmla="*/ 0 w 3300860"/>
              <a:gd name="connsiteY0" fmla="*/ 0 h 1125838"/>
              <a:gd name="connsiteX1" fmla="*/ 1390180 w 3300860"/>
              <a:gd name="connsiteY1" fmla="*/ 473676 h 1125838"/>
              <a:gd name="connsiteX2" fmla="*/ 3300860 w 3300860"/>
              <a:gd name="connsiteY2" fmla="*/ 1125838 h 1125838"/>
              <a:gd name="connsiteX0" fmla="*/ 0 w 3300860"/>
              <a:gd name="connsiteY0" fmla="*/ 0 h 1091514"/>
              <a:gd name="connsiteX1" fmla="*/ 1390180 w 3300860"/>
              <a:gd name="connsiteY1" fmla="*/ 439352 h 1091514"/>
              <a:gd name="connsiteX2" fmla="*/ 3300860 w 3300860"/>
              <a:gd name="connsiteY2" fmla="*/ 1091514 h 1091514"/>
              <a:gd name="connsiteX0" fmla="*/ 0 w 3192173"/>
              <a:gd name="connsiteY0" fmla="*/ 142800 h 582634"/>
              <a:gd name="connsiteX1" fmla="*/ 1390180 w 3192173"/>
              <a:gd name="connsiteY1" fmla="*/ 582152 h 582634"/>
              <a:gd name="connsiteX2" fmla="*/ 3192173 w 3192173"/>
              <a:gd name="connsiteY2" fmla="*/ 39828 h 582634"/>
              <a:gd name="connsiteX0" fmla="*/ 0 w 3192173"/>
              <a:gd name="connsiteY0" fmla="*/ 175706 h 214163"/>
              <a:gd name="connsiteX1" fmla="*/ 1303230 w 3192173"/>
              <a:gd name="connsiteY1" fmla="*/ 210031 h 214163"/>
              <a:gd name="connsiteX2" fmla="*/ 3192173 w 3192173"/>
              <a:gd name="connsiteY2" fmla="*/ 72734 h 214163"/>
              <a:gd name="connsiteX0" fmla="*/ 0 w 3192173"/>
              <a:gd name="connsiteY0" fmla="*/ 106087 h 142539"/>
              <a:gd name="connsiteX1" fmla="*/ 1303230 w 3192173"/>
              <a:gd name="connsiteY1" fmla="*/ 140412 h 142539"/>
              <a:gd name="connsiteX2" fmla="*/ 2510620 w 3192173"/>
              <a:gd name="connsiteY2" fmla="*/ 39794 h 142539"/>
              <a:gd name="connsiteX3" fmla="*/ 3192173 w 3192173"/>
              <a:gd name="connsiteY3" fmla="*/ 3115 h 142539"/>
              <a:gd name="connsiteX0" fmla="*/ 0 w 3192173"/>
              <a:gd name="connsiteY0" fmla="*/ 106087 h 108961"/>
              <a:gd name="connsiteX1" fmla="*/ 1303230 w 3192173"/>
              <a:gd name="connsiteY1" fmla="*/ 85493 h 108961"/>
              <a:gd name="connsiteX2" fmla="*/ 2510620 w 3192173"/>
              <a:gd name="connsiteY2" fmla="*/ 39794 h 108961"/>
              <a:gd name="connsiteX3" fmla="*/ 3192173 w 3192173"/>
              <a:gd name="connsiteY3" fmla="*/ 3115 h 108961"/>
              <a:gd name="connsiteX0" fmla="*/ 0 w 3192173"/>
              <a:gd name="connsiteY0" fmla="*/ 102972 h 106518"/>
              <a:gd name="connsiteX1" fmla="*/ 1303230 w 3192173"/>
              <a:gd name="connsiteY1" fmla="*/ 82378 h 106518"/>
              <a:gd name="connsiteX2" fmla="*/ 3192173 w 3192173"/>
              <a:gd name="connsiteY2" fmla="*/ 0 h 106518"/>
              <a:gd name="connsiteX0" fmla="*/ 0 w 3192173"/>
              <a:gd name="connsiteY0" fmla="*/ 102972 h 102972"/>
              <a:gd name="connsiteX1" fmla="*/ 3192173 w 3192173"/>
              <a:gd name="connsiteY1" fmla="*/ 0 h 102972"/>
              <a:gd name="connsiteX0" fmla="*/ 0 w 8495992"/>
              <a:gd name="connsiteY0" fmla="*/ 0 h 528595"/>
              <a:gd name="connsiteX1" fmla="*/ 8495992 w 8495992"/>
              <a:gd name="connsiteY1" fmla="*/ 528595 h 528595"/>
              <a:gd name="connsiteX0" fmla="*/ 0 w 4160571"/>
              <a:gd name="connsiteY0" fmla="*/ 41188 h 41188"/>
              <a:gd name="connsiteX1" fmla="*/ 4160571 w 4160571"/>
              <a:gd name="connsiteY1" fmla="*/ 0 h 41188"/>
              <a:gd name="connsiteX0" fmla="*/ 0 w 4863609"/>
              <a:gd name="connsiteY0" fmla="*/ 41188 h 41188"/>
              <a:gd name="connsiteX1" fmla="*/ 4863609 w 4863609"/>
              <a:gd name="connsiteY1" fmla="*/ 0 h 41188"/>
              <a:gd name="connsiteX0" fmla="*/ 0 w 4980785"/>
              <a:gd name="connsiteY0" fmla="*/ 109837 h 109837"/>
              <a:gd name="connsiteX1" fmla="*/ 4980785 w 4980785"/>
              <a:gd name="connsiteY1" fmla="*/ 0 h 10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80785" h="109837">
                <a:moveTo>
                  <a:pt x="0" y="109837"/>
                </a:moveTo>
                <a:lnTo>
                  <a:pt x="4980785" y="0"/>
                </a:lnTo>
              </a:path>
            </a:pathLst>
          </a:custGeom>
          <a:ln w="9525">
            <a:solidFill>
              <a:schemeClr val="tx2">
                <a:lumMod val="75000"/>
              </a:schemeClr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>
              <a:latin typeface="Trebuchet MS"/>
              <a:cs typeface="Trebuchet MS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399195" y="3953771"/>
            <a:ext cx="2305866" cy="1491324"/>
          </a:xfrm>
          <a:custGeom>
            <a:avLst/>
            <a:gdLst>
              <a:gd name="connsiteX0" fmla="*/ 0 w 542324"/>
              <a:gd name="connsiteY0" fmla="*/ 7664 h 22069"/>
              <a:gd name="connsiteX1" fmla="*/ 0 w 542324"/>
              <a:gd name="connsiteY1" fmla="*/ 7664 h 22069"/>
              <a:gd name="connsiteX2" fmla="*/ 418756 w 542324"/>
              <a:gd name="connsiteY2" fmla="*/ 7664 h 22069"/>
              <a:gd name="connsiteX3" fmla="*/ 487405 w 542324"/>
              <a:gd name="connsiteY3" fmla="*/ 21394 h 22069"/>
              <a:gd name="connsiteX4" fmla="*/ 542324 w 542324"/>
              <a:gd name="connsiteY4" fmla="*/ 21394 h 22069"/>
              <a:gd name="connsiteX0" fmla="*/ 1318054 w 1864223"/>
              <a:gd name="connsiteY0" fmla="*/ 6890 h 130458"/>
              <a:gd name="connsiteX1" fmla="*/ 0 w 1864223"/>
              <a:gd name="connsiteY1" fmla="*/ 130458 h 130458"/>
              <a:gd name="connsiteX2" fmla="*/ 1736810 w 1864223"/>
              <a:gd name="connsiteY2" fmla="*/ 6890 h 130458"/>
              <a:gd name="connsiteX3" fmla="*/ 1805459 w 1864223"/>
              <a:gd name="connsiteY3" fmla="*/ 20620 h 130458"/>
              <a:gd name="connsiteX4" fmla="*/ 1860378 w 1864223"/>
              <a:gd name="connsiteY4" fmla="*/ 20620 h 130458"/>
              <a:gd name="connsiteX0" fmla="*/ 1318054 w 3322594"/>
              <a:gd name="connsiteY0" fmla="*/ 103700 h 1579646"/>
              <a:gd name="connsiteX1" fmla="*/ 0 w 3322594"/>
              <a:gd name="connsiteY1" fmla="*/ 227268 h 1579646"/>
              <a:gd name="connsiteX2" fmla="*/ 1736810 w 3322594"/>
              <a:gd name="connsiteY2" fmla="*/ 103700 h 1579646"/>
              <a:gd name="connsiteX3" fmla="*/ 1805459 w 3322594"/>
              <a:gd name="connsiteY3" fmla="*/ 117430 h 1579646"/>
              <a:gd name="connsiteX4" fmla="*/ 3322594 w 3322594"/>
              <a:gd name="connsiteY4" fmla="*/ 1579646 h 1579646"/>
              <a:gd name="connsiteX0" fmla="*/ 1318054 w 3322594"/>
              <a:gd name="connsiteY0" fmla="*/ 69246 h 1545192"/>
              <a:gd name="connsiteX1" fmla="*/ 0 w 3322594"/>
              <a:gd name="connsiteY1" fmla="*/ 192814 h 1545192"/>
              <a:gd name="connsiteX2" fmla="*/ 1736810 w 3322594"/>
              <a:gd name="connsiteY2" fmla="*/ 69246 h 1545192"/>
              <a:gd name="connsiteX3" fmla="*/ 2052594 w 3322594"/>
              <a:gd name="connsiteY3" fmla="*/ 131030 h 1545192"/>
              <a:gd name="connsiteX4" fmla="*/ 3322594 w 3322594"/>
              <a:gd name="connsiteY4" fmla="*/ 1545192 h 1545192"/>
              <a:gd name="connsiteX0" fmla="*/ 1318054 w 3322594"/>
              <a:gd name="connsiteY0" fmla="*/ 2874 h 1478820"/>
              <a:gd name="connsiteX1" fmla="*/ 0 w 3322594"/>
              <a:gd name="connsiteY1" fmla="*/ 126442 h 1478820"/>
              <a:gd name="connsiteX2" fmla="*/ 1736810 w 3322594"/>
              <a:gd name="connsiteY2" fmla="*/ 2874 h 1478820"/>
              <a:gd name="connsiteX3" fmla="*/ 1764269 w 3322594"/>
              <a:gd name="connsiteY3" fmla="*/ 215684 h 1478820"/>
              <a:gd name="connsiteX4" fmla="*/ 2052594 w 3322594"/>
              <a:gd name="connsiteY4" fmla="*/ 64658 h 1478820"/>
              <a:gd name="connsiteX5" fmla="*/ 3322594 w 3322594"/>
              <a:gd name="connsiteY5" fmla="*/ 1478820 h 1478820"/>
              <a:gd name="connsiteX0" fmla="*/ 1318054 w 3322594"/>
              <a:gd name="connsiteY0" fmla="*/ 69245 h 1545191"/>
              <a:gd name="connsiteX1" fmla="*/ 0 w 3322594"/>
              <a:gd name="connsiteY1" fmla="*/ 192813 h 1545191"/>
              <a:gd name="connsiteX2" fmla="*/ 1736810 w 3322594"/>
              <a:gd name="connsiteY2" fmla="*/ 69245 h 1545191"/>
              <a:gd name="connsiteX3" fmla="*/ 2052594 w 3322594"/>
              <a:gd name="connsiteY3" fmla="*/ 131029 h 1545191"/>
              <a:gd name="connsiteX4" fmla="*/ 3322594 w 3322594"/>
              <a:gd name="connsiteY4" fmla="*/ 1545191 h 1545191"/>
              <a:gd name="connsiteX0" fmla="*/ 1328349 w 3332889"/>
              <a:gd name="connsiteY0" fmla="*/ 22817 h 1498763"/>
              <a:gd name="connsiteX1" fmla="*/ 10295 w 3332889"/>
              <a:gd name="connsiteY1" fmla="*/ 146385 h 1498763"/>
              <a:gd name="connsiteX2" fmla="*/ 2062889 w 3332889"/>
              <a:gd name="connsiteY2" fmla="*/ 84601 h 1498763"/>
              <a:gd name="connsiteX3" fmla="*/ 3332889 w 3332889"/>
              <a:gd name="connsiteY3" fmla="*/ 1498763 h 1498763"/>
              <a:gd name="connsiteX0" fmla="*/ 0 w 3322594"/>
              <a:gd name="connsiteY0" fmla="*/ 146385 h 1498763"/>
              <a:gd name="connsiteX1" fmla="*/ 2052594 w 3322594"/>
              <a:gd name="connsiteY1" fmla="*/ 84601 h 1498763"/>
              <a:gd name="connsiteX2" fmla="*/ 3322594 w 3322594"/>
              <a:gd name="connsiteY2" fmla="*/ 1498763 h 1498763"/>
              <a:gd name="connsiteX0" fmla="*/ 0 w 3322594"/>
              <a:gd name="connsiteY0" fmla="*/ 0 h 1352378"/>
              <a:gd name="connsiteX1" fmla="*/ 1970215 w 3322594"/>
              <a:gd name="connsiteY1" fmla="*/ 212811 h 1352378"/>
              <a:gd name="connsiteX2" fmla="*/ 3322594 w 3322594"/>
              <a:gd name="connsiteY2" fmla="*/ 1352378 h 1352378"/>
              <a:gd name="connsiteX0" fmla="*/ 0 w 3322594"/>
              <a:gd name="connsiteY0" fmla="*/ 4954 h 1357332"/>
              <a:gd name="connsiteX1" fmla="*/ 1777999 w 3322594"/>
              <a:gd name="connsiteY1" fmla="*/ 162846 h 1357332"/>
              <a:gd name="connsiteX2" fmla="*/ 3322594 w 3322594"/>
              <a:gd name="connsiteY2" fmla="*/ 1357332 h 1357332"/>
              <a:gd name="connsiteX0" fmla="*/ 0 w 3322594"/>
              <a:gd name="connsiteY0" fmla="*/ 41430 h 1393808"/>
              <a:gd name="connsiteX1" fmla="*/ 1880972 w 3322594"/>
              <a:gd name="connsiteY1" fmla="*/ 123808 h 1393808"/>
              <a:gd name="connsiteX2" fmla="*/ 3322594 w 3322594"/>
              <a:gd name="connsiteY2" fmla="*/ 1393808 h 1393808"/>
              <a:gd name="connsiteX0" fmla="*/ 0 w 3322594"/>
              <a:gd name="connsiteY0" fmla="*/ 33376 h 1385754"/>
              <a:gd name="connsiteX1" fmla="*/ 2004540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33376 h 1385754"/>
              <a:gd name="connsiteX1" fmla="*/ 1977081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0 h 1352378"/>
              <a:gd name="connsiteX1" fmla="*/ 1455392 w 3322594"/>
              <a:gd name="connsiteY1" fmla="*/ 446216 h 1352378"/>
              <a:gd name="connsiteX2" fmla="*/ 3322594 w 3322594"/>
              <a:gd name="connsiteY2" fmla="*/ 1352378 h 1352378"/>
              <a:gd name="connsiteX0" fmla="*/ 0 w 3300860"/>
              <a:gd name="connsiteY0" fmla="*/ 0 h 1125838"/>
              <a:gd name="connsiteX1" fmla="*/ 1455392 w 3300860"/>
              <a:gd name="connsiteY1" fmla="*/ 446216 h 1125838"/>
              <a:gd name="connsiteX2" fmla="*/ 3300860 w 3300860"/>
              <a:gd name="connsiteY2" fmla="*/ 1125838 h 1125838"/>
              <a:gd name="connsiteX0" fmla="*/ 0 w 3300860"/>
              <a:gd name="connsiteY0" fmla="*/ 0 h 1125838"/>
              <a:gd name="connsiteX1" fmla="*/ 1390180 w 3300860"/>
              <a:gd name="connsiteY1" fmla="*/ 473676 h 1125838"/>
              <a:gd name="connsiteX2" fmla="*/ 3300860 w 3300860"/>
              <a:gd name="connsiteY2" fmla="*/ 1125838 h 1125838"/>
              <a:gd name="connsiteX0" fmla="*/ 0 w 3300860"/>
              <a:gd name="connsiteY0" fmla="*/ 0 h 1091514"/>
              <a:gd name="connsiteX1" fmla="*/ 1390180 w 3300860"/>
              <a:gd name="connsiteY1" fmla="*/ 439352 h 1091514"/>
              <a:gd name="connsiteX2" fmla="*/ 3300860 w 3300860"/>
              <a:gd name="connsiteY2" fmla="*/ 1091514 h 1091514"/>
              <a:gd name="connsiteX0" fmla="*/ 0 w 3192173"/>
              <a:gd name="connsiteY0" fmla="*/ 142800 h 582634"/>
              <a:gd name="connsiteX1" fmla="*/ 1390180 w 3192173"/>
              <a:gd name="connsiteY1" fmla="*/ 582152 h 582634"/>
              <a:gd name="connsiteX2" fmla="*/ 3192173 w 3192173"/>
              <a:gd name="connsiteY2" fmla="*/ 39828 h 582634"/>
              <a:gd name="connsiteX0" fmla="*/ 0 w 3192173"/>
              <a:gd name="connsiteY0" fmla="*/ 175706 h 214163"/>
              <a:gd name="connsiteX1" fmla="*/ 1303230 w 3192173"/>
              <a:gd name="connsiteY1" fmla="*/ 210031 h 214163"/>
              <a:gd name="connsiteX2" fmla="*/ 3192173 w 3192173"/>
              <a:gd name="connsiteY2" fmla="*/ 72734 h 214163"/>
              <a:gd name="connsiteX0" fmla="*/ 0 w 3192173"/>
              <a:gd name="connsiteY0" fmla="*/ 106087 h 142539"/>
              <a:gd name="connsiteX1" fmla="*/ 1303230 w 3192173"/>
              <a:gd name="connsiteY1" fmla="*/ 140412 h 142539"/>
              <a:gd name="connsiteX2" fmla="*/ 2510620 w 3192173"/>
              <a:gd name="connsiteY2" fmla="*/ 39794 h 142539"/>
              <a:gd name="connsiteX3" fmla="*/ 3192173 w 3192173"/>
              <a:gd name="connsiteY3" fmla="*/ 3115 h 142539"/>
              <a:gd name="connsiteX0" fmla="*/ 0 w 3192173"/>
              <a:gd name="connsiteY0" fmla="*/ 106087 h 108961"/>
              <a:gd name="connsiteX1" fmla="*/ 1303230 w 3192173"/>
              <a:gd name="connsiteY1" fmla="*/ 85493 h 108961"/>
              <a:gd name="connsiteX2" fmla="*/ 2510620 w 3192173"/>
              <a:gd name="connsiteY2" fmla="*/ 39794 h 108961"/>
              <a:gd name="connsiteX3" fmla="*/ 3192173 w 3192173"/>
              <a:gd name="connsiteY3" fmla="*/ 3115 h 108961"/>
              <a:gd name="connsiteX0" fmla="*/ 0 w 3192173"/>
              <a:gd name="connsiteY0" fmla="*/ 102972 h 106518"/>
              <a:gd name="connsiteX1" fmla="*/ 1303230 w 3192173"/>
              <a:gd name="connsiteY1" fmla="*/ 82378 h 106518"/>
              <a:gd name="connsiteX2" fmla="*/ 3192173 w 3192173"/>
              <a:gd name="connsiteY2" fmla="*/ 0 h 106518"/>
              <a:gd name="connsiteX0" fmla="*/ 0 w 3192173"/>
              <a:gd name="connsiteY0" fmla="*/ 102972 h 102972"/>
              <a:gd name="connsiteX1" fmla="*/ 3192173 w 3192173"/>
              <a:gd name="connsiteY1" fmla="*/ 0 h 102972"/>
              <a:gd name="connsiteX0" fmla="*/ 0 w 8495992"/>
              <a:gd name="connsiteY0" fmla="*/ 0 h 528595"/>
              <a:gd name="connsiteX1" fmla="*/ 8495992 w 8495992"/>
              <a:gd name="connsiteY1" fmla="*/ 528595 h 528595"/>
              <a:gd name="connsiteX0" fmla="*/ 0 w 5604976"/>
              <a:gd name="connsiteY0" fmla="*/ 0 h 1462216"/>
              <a:gd name="connsiteX1" fmla="*/ 5604976 w 5604976"/>
              <a:gd name="connsiteY1" fmla="*/ 1462216 h 1462216"/>
              <a:gd name="connsiteX0" fmla="*/ 0 w 6126664"/>
              <a:gd name="connsiteY0" fmla="*/ 0 h 1880973"/>
              <a:gd name="connsiteX1" fmla="*/ 6126664 w 6126664"/>
              <a:gd name="connsiteY1" fmla="*/ 1880973 h 188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26664" h="1880973">
                <a:moveTo>
                  <a:pt x="0" y="0"/>
                </a:moveTo>
                <a:lnTo>
                  <a:pt x="6126664" y="1880973"/>
                </a:lnTo>
              </a:path>
            </a:pathLst>
          </a:custGeom>
          <a:ln w="9525">
            <a:solidFill>
              <a:schemeClr val="tx2">
                <a:lumMod val="75000"/>
              </a:schemeClr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>
              <a:latin typeface="Trebuchet MS"/>
              <a:cs typeface="Trebuchet MS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1390125" y="3211287"/>
            <a:ext cx="322139" cy="218697"/>
          </a:xfrm>
          <a:custGeom>
            <a:avLst/>
            <a:gdLst>
              <a:gd name="connsiteX0" fmla="*/ 0 w 542324"/>
              <a:gd name="connsiteY0" fmla="*/ 7664 h 22069"/>
              <a:gd name="connsiteX1" fmla="*/ 0 w 542324"/>
              <a:gd name="connsiteY1" fmla="*/ 7664 h 22069"/>
              <a:gd name="connsiteX2" fmla="*/ 418756 w 542324"/>
              <a:gd name="connsiteY2" fmla="*/ 7664 h 22069"/>
              <a:gd name="connsiteX3" fmla="*/ 487405 w 542324"/>
              <a:gd name="connsiteY3" fmla="*/ 21394 h 22069"/>
              <a:gd name="connsiteX4" fmla="*/ 542324 w 542324"/>
              <a:gd name="connsiteY4" fmla="*/ 21394 h 22069"/>
              <a:gd name="connsiteX0" fmla="*/ 1318054 w 1864223"/>
              <a:gd name="connsiteY0" fmla="*/ 6890 h 130458"/>
              <a:gd name="connsiteX1" fmla="*/ 0 w 1864223"/>
              <a:gd name="connsiteY1" fmla="*/ 130458 h 130458"/>
              <a:gd name="connsiteX2" fmla="*/ 1736810 w 1864223"/>
              <a:gd name="connsiteY2" fmla="*/ 6890 h 130458"/>
              <a:gd name="connsiteX3" fmla="*/ 1805459 w 1864223"/>
              <a:gd name="connsiteY3" fmla="*/ 20620 h 130458"/>
              <a:gd name="connsiteX4" fmla="*/ 1860378 w 1864223"/>
              <a:gd name="connsiteY4" fmla="*/ 20620 h 130458"/>
              <a:gd name="connsiteX0" fmla="*/ 1318054 w 3322594"/>
              <a:gd name="connsiteY0" fmla="*/ 103700 h 1579646"/>
              <a:gd name="connsiteX1" fmla="*/ 0 w 3322594"/>
              <a:gd name="connsiteY1" fmla="*/ 227268 h 1579646"/>
              <a:gd name="connsiteX2" fmla="*/ 1736810 w 3322594"/>
              <a:gd name="connsiteY2" fmla="*/ 103700 h 1579646"/>
              <a:gd name="connsiteX3" fmla="*/ 1805459 w 3322594"/>
              <a:gd name="connsiteY3" fmla="*/ 117430 h 1579646"/>
              <a:gd name="connsiteX4" fmla="*/ 3322594 w 3322594"/>
              <a:gd name="connsiteY4" fmla="*/ 1579646 h 1579646"/>
              <a:gd name="connsiteX0" fmla="*/ 1318054 w 3322594"/>
              <a:gd name="connsiteY0" fmla="*/ 69246 h 1545192"/>
              <a:gd name="connsiteX1" fmla="*/ 0 w 3322594"/>
              <a:gd name="connsiteY1" fmla="*/ 192814 h 1545192"/>
              <a:gd name="connsiteX2" fmla="*/ 1736810 w 3322594"/>
              <a:gd name="connsiteY2" fmla="*/ 69246 h 1545192"/>
              <a:gd name="connsiteX3" fmla="*/ 2052594 w 3322594"/>
              <a:gd name="connsiteY3" fmla="*/ 131030 h 1545192"/>
              <a:gd name="connsiteX4" fmla="*/ 3322594 w 3322594"/>
              <a:gd name="connsiteY4" fmla="*/ 1545192 h 1545192"/>
              <a:gd name="connsiteX0" fmla="*/ 1318054 w 3322594"/>
              <a:gd name="connsiteY0" fmla="*/ 2874 h 1478820"/>
              <a:gd name="connsiteX1" fmla="*/ 0 w 3322594"/>
              <a:gd name="connsiteY1" fmla="*/ 126442 h 1478820"/>
              <a:gd name="connsiteX2" fmla="*/ 1736810 w 3322594"/>
              <a:gd name="connsiteY2" fmla="*/ 2874 h 1478820"/>
              <a:gd name="connsiteX3" fmla="*/ 1764269 w 3322594"/>
              <a:gd name="connsiteY3" fmla="*/ 215684 h 1478820"/>
              <a:gd name="connsiteX4" fmla="*/ 2052594 w 3322594"/>
              <a:gd name="connsiteY4" fmla="*/ 64658 h 1478820"/>
              <a:gd name="connsiteX5" fmla="*/ 3322594 w 3322594"/>
              <a:gd name="connsiteY5" fmla="*/ 1478820 h 1478820"/>
              <a:gd name="connsiteX0" fmla="*/ 1318054 w 3322594"/>
              <a:gd name="connsiteY0" fmla="*/ 69245 h 1545191"/>
              <a:gd name="connsiteX1" fmla="*/ 0 w 3322594"/>
              <a:gd name="connsiteY1" fmla="*/ 192813 h 1545191"/>
              <a:gd name="connsiteX2" fmla="*/ 1736810 w 3322594"/>
              <a:gd name="connsiteY2" fmla="*/ 69245 h 1545191"/>
              <a:gd name="connsiteX3" fmla="*/ 2052594 w 3322594"/>
              <a:gd name="connsiteY3" fmla="*/ 131029 h 1545191"/>
              <a:gd name="connsiteX4" fmla="*/ 3322594 w 3322594"/>
              <a:gd name="connsiteY4" fmla="*/ 1545191 h 1545191"/>
              <a:gd name="connsiteX0" fmla="*/ 1328349 w 3332889"/>
              <a:gd name="connsiteY0" fmla="*/ 22817 h 1498763"/>
              <a:gd name="connsiteX1" fmla="*/ 10295 w 3332889"/>
              <a:gd name="connsiteY1" fmla="*/ 146385 h 1498763"/>
              <a:gd name="connsiteX2" fmla="*/ 2062889 w 3332889"/>
              <a:gd name="connsiteY2" fmla="*/ 84601 h 1498763"/>
              <a:gd name="connsiteX3" fmla="*/ 3332889 w 3332889"/>
              <a:gd name="connsiteY3" fmla="*/ 1498763 h 1498763"/>
              <a:gd name="connsiteX0" fmla="*/ 0 w 3322594"/>
              <a:gd name="connsiteY0" fmla="*/ 146385 h 1498763"/>
              <a:gd name="connsiteX1" fmla="*/ 2052594 w 3322594"/>
              <a:gd name="connsiteY1" fmla="*/ 84601 h 1498763"/>
              <a:gd name="connsiteX2" fmla="*/ 3322594 w 3322594"/>
              <a:gd name="connsiteY2" fmla="*/ 1498763 h 1498763"/>
              <a:gd name="connsiteX0" fmla="*/ 0 w 3322594"/>
              <a:gd name="connsiteY0" fmla="*/ 0 h 1352378"/>
              <a:gd name="connsiteX1" fmla="*/ 1970215 w 3322594"/>
              <a:gd name="connsiteY1" fmla="*/ 212811 h 1352378"/>
              <a:gd name="connsiteX2" fmla="*/ 3322594 w 3322594"/>
              <a:gd name="connsiteY2" fmla="*/ 1352378 h 1352378"/>
              <a:gd name="connsiteX0" fmla="*/ 0 w 3322594"/>
              <a:gd name="connsiteY0" fmla="*/ 4954 h 1357332"/>
              <a:gd name="connsiteX1" fmla="*/ 1777999 w 3322594"/>
              <a:gd name="connsiteY1" fmla="*/ 162846 h 1357332"/>
              <a:gd name="connsiteX2" fmla="*/ 3322594 w 3322594"/>
              <a:gd name="connsiteY2" fmla="*/ 1357332 h 1357332"/>
              <a:gd name="connsiteX0" fmla="*/ 0 w 3322594"/>
              <a:gd name="connsiteY0" fmla="*/ 41430 h 1393808"/>
              <a:gd name="connsiteX1" fmla="*/ 1880972 w 3322594"/>
              <a:gd name="connsiteY1" fmla="*/ 123808 h 1393808"/>
              <a:gd name="connsiteX2" fmla="*/ 3322594 w 3322594"/>
              <a:gd name="connsiteY2" fmla="*/ 1393808 h 1393808"/>
              <a:gd name="connsiteX0" fmla="*/ 0 w 3322594"/>
              <a:gd name="connsiteY0" fmla="*/ 33376 h 1385754"/>
              <a:gd name="connsiteX1" fmla="*/ 2004540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33376 h 1385754"/>
              <a:gd name="connsiteX1" fmla="*/ 1977081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0 h 1352378"/>
              <a:gd name="connsiteX1" fmla="*/ 1455392 w 3322594"/>
              <a:gd name="connsiteY1" fmla="*/ 446216 h 1352378"/>
              <a:gd name="connsiteX2" fmla="*/ 3322594 w 3322594"/>
              <a:gd name="connsiteY2" fmla="*/ 1352378 h 1352378"/>
              <a:gd name="connsiteX0" fmla="*/ 0 w 3300860"/>
              <a:gd name="connsiteY0" fmla="*/ 0 h 1125838"/>
              <a:gd name="connsiteX1" fmla="*/ 1455392 w 3300860"/>
              <a:gd name="connsiteY1" fmla="*/ 446216 h 1125838"/>
              <a:gd name="connsiteX2" fmla="*/ 3300860 w 3300860"/>
              <a:gd name="connsiteY2" fmla="*/ 1125838 h 1125838"/>
              <a:gd name="connsiteX0" fmla="*/ 0 w 3300860"/>
              <a:gd name="connsiteY0" fmla="*/ 0 h 1125838"/>
              <a:gd name="connsiteX1" fmla="*/ 1390180 w 3300860"/>
              <a:gd name="connsiteY1" fmla="*/ 473676 h 1125838"/>
              <a:gd name="connsiteX2" fmla="*/ 3300860 w 3300860"/>
              <a:gd name="connsiteY2" fmla="*/ 1125838 h 1125838"/>
              <a:gd name="connsiteX0" fmla="*/ 0 w 3300860"/>
              <a:gd name="connsiteY0" fmla="*/ 0 h 1091514"/>
              <a:gd name="connsiteX1" fmla="*/ 1390180 w 3300860"/>
              <a:gd name="connsiteY1" fmla="*/ 439352 h 1091514"/>
              <a:gd name="connsiteX2" fmla="*/ 3300860 w 3300860"/>
              <a:gd name="connsiteY2" fmla="*/ 1091514 h 1091514"/>
              <a:gd name="connsiteX0" fmla="*/ 0 w 3192173"/>
              <a:gd name="connsiteY0" fmla="*/ 142800 h 582634"/>
              <a:gd name="connsiteX1" fmla="*/ 1390180 w 3192173"/>
              <a:gd name="connsiteY1" fmla="*/ 582152 h 582634"/>
              <a:gd name="connsiteX2" fmla="*/ 3192173 w 3192173"/>
              <a:gd name="connsiteY2" fmla="*/ 39828 h 582634"/>
              <a:gd name="connsiteX0" fmla="*/ 0 w 3192173"/>
              <a:gd name="connsiteY0" fmla="*/ 175706 h 214163"/>
              <a:gd name="connsiteX1" fmla="*/ 1303230 w 3192173"/>
              <a:gd name="connsiteY1" fmla="*/ 210031 h 214163"/>
              <a:gd name="connsiteX2" fmla="*/ 3192173 w 3192173"/>
              <a:gd name="connsiteY2" fmla="*/ 72734 h 214163"/>
              <a:gd name="connsiteX0" fmla="*/ 0 w 3192173"/>
              <a:gd name="connsiteY0" fmla="*/ 106087 h 142539"/>
              <a:gd name="connsiteX1" fmla="*/ 1303230 w 3192173"/>
              <a:gd name="connsiteY1" fmla="*/ 140412 h 142539"/>
              <a:gd name="connsiteX2" fmla="*/ 2510620 w 3192173"/>
              <a:gd name="connsiteY2" fmla="*/ 39794 h 142539"/>
              <a:gd name="connsiteX3" fmla="*/ 3192173 w 3192173"/>
              <a:gd name="connsiteY3" fmla="*/ 3115 h 142539"/>
              <a:gd name="connsiteX0" fmla="*/ 0 w 3192173"/>
              <a:gd name="connsiteY0" fmla="*/ 106087 h 108961"/>
              <a:gd name="connsiteX1" fmla="*/ 1303230 w 3192173"/>
              <a:gd name="connsiteY1" fmla="*/ 85493 h 108961"/>
              <a:gd name="connsiteX2" fmla="*/ 2510620 w 3192173"/>
              <a:gd name="connsiteY2" fmla="*/ 39794 h 108961"/>
              <a:gd name="connsiteX3" fmla="*/ 3192173 w 3192173"/>
              <a:gd name="connsiteY3" fmla="*/ 3115 h 108961"/>
              <a:gd name="connsiteX0" fmla="*/ 0 w 3192173"/>
              <a:gd name="connsiteY0" fmla="*/ 102972 h 106518"/>
              <a:gd name="connsiteX1" fmla="*/ 1303230 w 3192173"/>
              <a:gd name="connsiteY1" fmla="*/ 82378 h 106518"/>
              <a:gd name="connsiteX2" fmla="*/ 3192173 w 3192173"/>
              <a:gd name="connsiteY2" fmla="*/ 0 h 106518"/>
              <a:gd name="connsiteX0" fmla="*/ 0 w 3192173"/>
              <a:gd name="connsiteY0" fmla="*/ 102972 h 102972"/>
              <a:gd name="connsiteX1" fmla="*/ 3192173 w 3192173"/>
              <a:gd name="connsiteY1" fmla="*/ 0 h 102972"/>
              <a:gd name="connsiteX0" fmla="*/ 0 w 8495992"/>
              <a:gd name="connsiteY0" fmla="*/ 0 h 528595"/>
              <a:gd name="connsiteX1" fmla="*/ 8495992 w 8495992"/>
              <a:gd name="connsiteY1" fmla="*/ 528595 h 528595"/>
              <a:gd name="connsiteX0" fmla="*/ 0 w 866320"/>
              <a:gd name="connsiteY0" fmla="*/ 343243 h 343243"/>
              <a:gd name="connsiteX1" fmla="*/ 866320 w 866320"/>
              <a:gd name="connsiteY1" fmla="*/ 0 h 34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6320" h="343243">
                <a:moveTo>
                  <a:pt x="0" y="343243"/>
                </a:moveTo>
                <a:lnTo>
                  <a:pt x="866320" y="0"/>
                </a:lnTo>
              </a:path>
            </a:pathLst>
          </a:custGeom>
          <a:ln w="9525">
            <a:solidFill>
              <a:schemeClr val="tx2">
                <a:lumMod val="75000"/>
              </a:schemeClr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>
              <a:latin typeface="Trebuchet MS"/>
              <a:cs typeface="Trebuchet MS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2925194" y="1950401"/>
            <a:ext cx="806250" cy="659955"/>
          </a:xfrm>
          <a:custGeom>
            <a:avLst/>
            <a:gdLst>
              <a:gd name="connsiteX0" fmla="*/ 0 w 542324"/>
              <a:gd name="connsiteY0" fmla="*/ 7664 h 22069"/>
              <a:gd name="connsiteX1" fmla="*/ 0 w 542324"/>
              <a:gd name="connsiteY1" fmla="*/ 7664 h 22069"/>
              <a:gd name="connsiteX2" fmla="*/ 418756 w 542324"/>
              <a:gd name="connsiteY2" fmla="*/ 7664 h 22069"/>
              <a:gd name="connsiteX3" fmla="*/ 487405 w 542324"/>
              <a:gd name="connsiteY3" fmla="*/ 21394 h 22069"/>
              <a:gd name="connsiteX4" fmla="*/ 542324 w 542324"/>
              <a:gd name="connsiteY4" fmla="*/ 21394 h 22069"/>
              <a:gd name="connsiteX0" fmla="*/ 1318054 w 1864223"/>
              <a:gd name="connsiteY0" fmla="*/ 6890 h 130458"/>
              <a:gd name="connsiteX1" fmla="*/ 0 w 1864223"/>
              <a:gd name="connsiteY1" fmla="*/ 130458 h 130458"/>
              <a:gd name="connsiteX2" fmla="*/ 1736810 w 1864223"/>
              <a:gd name="connsiteY2" fmla="*/ 6890 h 130458"/>
              <a:gd name="connsiteX3" fmla="*/ 1805459 w 1864223"/>
              <a:gd name="connsiteY3" fmla="*/ 20620 h 130458"/>
              <a:gd name="connsiteX4" fmla="*/ 1860378 w 1864223"/>
              <a:gd name="connsiteY4" fmla="*/ 20620 h 130458"/>
              <a:gd name="connsiteX0" fmla="*/ 1318054 w 3322594"/>
              <a:gd name="connsiteY0" fmla="*/ 103700 h 1579646"/>
              <a:gd name="connsiteX1" fmla="*/ 0 w 3322594"/>
              <a:gd name="connsiteY1" fmla="*/ 227268 h 1579646"/>
              <a:gd name="connsiteX2" fmla="*/ 1736810 w 3322594"/>
              <a:gd name="connsiteY2" fmla="*/ 103700 h 1579646"/>
              <a:gd name="connsiteX3" fmla="*/ 1805459 w 3322594"/>
              <a:gd name="connsiteY3" fmla="*/ 117430 h 1579646"/>
              <a:gd name="connsiteX4" fmla="*/ 3322594 w 3322594"/>
              <a:gd name="connsiteY4" fmla="*/ 1579646 h 1579646"/>
              <a:gd name="connsiteX0" fmla="*/ 1318054 w 3322594"/>
              <a:gd name="connsiteY0" fmla="*/ 69246 h 1545192"/>
              <a:gd name="connsiteX1" fmla="*/ 0 w 3322594"/>
              <a:gd name="connsiteY1" fmla="*/ 192814 h 1545192"/>
              <a:gd name="connsiteX2" fmla="*/ 1736810 w 3322594"/>
              <a:gd name="connsiteY2" fmla="*/ 69246 h 1545192"/>
              <a:gd name="connsiteX3" fmla="*/ 2052594 w 3322594"/>
              <a:gd name="connsiteY3" fmla="*/ 131030 h 1545192"/>
              <a:gd name="connsiteX4" fmla="*/ 3322594 w 3322594"/>
              <a:gd name="connsiteY4" fmla="*/ 1545192 h 1545192"/>
              <a:gd name="connsiteX0" fmla="*/ 1318054 w 3322594"/>
              <a:gd name="connsiteY0" fmla="*/ 2874 h 1478820"/>
              <a:gd name="connsiteX1" fmla="*/ 0 w 3322594"/>
              <a:gd name="connsiteY1" fmla="*/ 126442 h 1478820"/>
              <a:gd name="connsiteX2" fmla="*/ 1736810 w 3322594"/>
              <a:gd name="connsiteY2" fmla="*/ 2874 h 1478820"/>
              <a:gd name="connsiteX3" fmla="*/ 1764269 w 3322594"/>
              <a:gd name="connsiteY3" fmla="*/ 215684 h 1478820"/>
              <a:gd name="connsiteX4" fmla="*/ 2052594 w 3322594"/>
              <a:gd name="connsiteY4" fmla="*/ 64658 h 1478820"/>
              <a:gd name="connsiteX5" fmla="*/ 3322594 w 3322594"/>
              <a:gd name="connsiteY5" fmla="*/ 1478820 h 1478820"/>
              <a:gd name="connsiteX0" fmla="*/ 1318054 w 3322594"/>
              <a:gd name="connsiteY0" fmla="*/ 69245 h 1545191"/>
              <a:gd name="connsiteX1" fmla="*/ 0 w 3322594"/>
              <a:gd name="connsiteY1" fmla="*/ 192813 h 1545191"/>
              <a:gd name="connsiteX2" fmla="*/ 1736810 w 3322594"/>
              <a:gd name="connsiteY2" fmla="*/ 69245 h 1545191"/>
              <a:gd name="connsiteX3" fmla="*/ 2052594 w 3322594"/>
              <a:gd name="connsiteY3" fmla="*/ 131029 h 1545191"/>
              <a:gd name="connsiteX4" fmla="*/ 3322594 w 3322594"/>
              <a:gd name="connsiteY4" fmla="*/ 1545191 h 1545191"/>
              <a:gd name="connsiteX0" fmla="*/ 1328349 w 3332889"/>
              <a:gd name="connsiteY0" fmla="*/ 22817 h 1498763"/>
              <a:gd name="connsiteX1" fmla="*/ 10295 w 3332889"/>
              <a:gd name="connsiteY1" fmla="*/ 146385 h 1498763"/>
              <a:gd name="connsiteX2" fmla="*/ 2062889 w 3332889"/>
              <a:gd name="connsiteY2" fmla="*/ 84601 h 1498763"/>
              <a:gd name="connsiteX3" fmla="*/ 3332889 w 3332889"/>
              <a:gd name="connsiteY3" fmla="*/ 1498763 h 1498763"/>
              <a:gd name="connsiteX0" fmla="*/ 0 w 3322594"/>
              <a:gd name="connsiteY0" fmla="*/ 146385 h 1498763"/>
              <a:gd name="connsiteX1" fmla="*/ 2052594 w 3322594"/>
              <a:gd name="connsiteY1" fmla="*/ 84601 h 1498763"/>
              <a:gd name="connsiteX2" fmla="*/ 3322594 w 3322594"/>
              <a:gd name="connsiteY2" fmla="*/ 1498763 h 1498763"/>
              <a:gd name="connsiteX0" fmla="*/ 0 w 3322594"/>
              <a:gd name="connsiteY0" fmla="*/ 0 h 1352378"/>
              <a:gd name="connsiteX1" fmla="*/ 1970215 w 3322594"/>
              <a:gd name="connsiteY1" fmla="*/ 212811 h 1352378"/>
              <a:gd name="connsiteX2" fmla="*/ 3322594 w 3322594"/>
              <a:gd name="connsiteY2" fmla="*/ 1352378 h 1352378"/>
              <a:gd name="connsiteX0" fmla="*/ 0 w 3322594"/>
              <a:gd name="connsiteY0" fmla="*/ 4954 h 1357332"/>
              <a:gd name="connsiteX1" fmla="*/ 1777999 w 3322594"/>
              <a:gd name="connsiteY1" fmla="*/ 162846 h 1357332"/>
              <a:gd name="connsiteX2" fmla="*/ 3322594 w 3322594"/>
              <a:gd name="connsiteY2" fmla="*/ 1357332 h 1357332"/>
              <a:gd name="connsiteX0" fmla="*/ 0 w 3322594"/>
              <a:gd name="connsiteY0" fmla="*/ 41430 h 1393808"/>
              <a:gd name="connsiteX1" fmla="*/ 1880972 w 3322594"/>
              <a:gd name="connsiteY1" fmla="*/ 123808 h 1393808"/>
              <a:gd name="connsiteX2" fmla="*/ 3322594 w 3322594"/>
              <a:gd name="connsiteY2" fmla="*/ 1393808 h 1393808"/>
              <a:gd name="connsiteX0" fmla="*/ 0 w 3322594"/>
              <a:gd name="connsiteY0" fmla="*/ 33376 h 1385754"/>
              <a:gd name="connsiteX1" fmla="*/ 2004540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33376 h 1385754"/>
              <a:gd name="connsiteX1" fmla="*/ 1977081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0 h 1352378"/>
              <a:gd name="connsiteX1" fmla="*/ 1455392 w 3322594"/>
              <a:gd name="connsiteY1" fmla="*/ 446216 h 1352378"/>
              <a:gd name="connsiteX2" fmla="*/ 3322594 w 3322594"/>
              <a:gd name="connsiteY2" fmla="*/ 1352378 h 1352378"/>
              <a:gd name="connsiteX0" fmla="*/ 0 w 3300860"/>
              <a:gd name="connsiteY0" fmla="*/ 0 h 1125838"/>
              <a:gd name="connsiteX1" fmla="*/ 1455392 w 3300860"/>
              <a:gd name="connsiteY1" fmla="*/ 446216 h 1125838"/>
              <a:gd name="connsiteX2" fmla="*/ 3300860 w 3300860"/>
              <a:gd name="connsiteY2" fmla="*/ 1125838 h 1125838"/>
              <a:gd name="connsiteX0" fmla="*/ 0 w 3300860"/>
              <a:gd name="connsiteY0" fmla="*/ 0 h 1125838"/>
              <a:gd name="connsiteX1" fmla="*/ 1390180 w 3300860"/>
              <a:gd name="connsiteY1" fmla="*/ 473676 h 1125838"/>
              <a:gd name="connsiteX2" fmla="*/ 3300860 w 3300860"/>
              <a:gd name="connsiteY2" fmla="*/ 1125838 h 1125838"/>
              <a:gd name="connsiteX0" fmla="*/ 0 w 3300860"/>
              <a:gd name="connsiteY0" fmla="*/ 0 h 1091514"/>
              <a:gd name="connsiteX1" fmla="*/ 1390180 w 3300860"/>
              <a:gd name="connsiteY1" fmla="*/ 439352 h 1091514"/>
              <a:gd name="connsiteX2" fmla="*/ 3300860 w 3300860"/>
              <a:gd name="connsiteY2" fmla="*/ 1091514 h 1091514"/>
              <a:gd name="connsiteX0" fmla="*/ 0 w 3192173"/>
              <a:gd name="connsiteY0" fmla="*/ 142800 h 582634"/>
              <a:gd name="connsiteX1" fmla="*/ 1390180 w 3192173"/>
              <a:gd name="connsiteY1" fmla="*/ 582152 h 582634"/>
              <a:gd name="connsiteX2" fmla="*/ 3192173 w 3192173"/>
              <a:gd name="connsiteY2" fmla="*/ 39828 h 582634"/>
              <a:gd name="connsiteX0" fmla="*/ 0 w 3192173"/>
              <a:gd name="connsiteY0" fmla="*/ 175706 h 214163"/>
              <a:gd name="connsiteX1" fmla="*/ 1303230 w 3192173"/>
              <a:gd name="connsiteY1" fmla="*/ 210031 h 214163"/>
              <a:gd name="connsiteX2" fmla="*/ 3192173 w 3192173"/>
              <a:gd name="connsiteY2" fmla="*/ 72734 h 214163"/>
              <a:gd name="connsiteX0" fmla="*/ 0 w 3192173"/>
              <a:gd name="connsiteY0" fmla="*/ 106087 h 142539"/>
              <a:gd name="connsiteX1" fmla="*/ 1303230 w 3192173"/>
              <a:gd name="connsiteY1" fmla="*/ 140412 h 142539"/>
              <a:gd name="connsiteX2" fmla="*/ 2510620 w 3192173"/>
              <a:gd name="connsiteY2" fmla="*/ 39794 h 142539"/>
              <a:gd name="connsiteX3" fmla="*/ 3192173 w 3192173"/>
              <a:gd name="connsiteY3" fmla="*/ 3115 h 142539"/>
              <a:gd name="connsiteX0" fmla="*/ 0 w 3192173"/>
              <a:gd name="connsiteY0" fmla="*/ 106087 h 108961"/>
              <a:gd name="connsiteX1" fmla="*/ 1303230 w 3192173"/>
              <a:gd name="connsiteY1" fmla="*/ 85493 h 108961"/>
              <a:gd name="connsiteX2" fmla="*/ 2510620 w 3192173"/>
              <a:gd name="connsiteY2" fmla="*/ 39794 h 108961"/>
              <a:gd name="connsiteX3" fmla="*/ 3192173 w 3192173"/>
              <a:gd name="connsiteY3" fmla="*/ 3115 h 108961"/>
              <a:gd name="connsiteX0" fmla="*/ 0 w 3192173"/>
              <a:gd name="connsiteY0" fmla="*/ 102972 h 106518"/>
              <a:gd name="connsiteX1" fmla="*/ 1303230 w 3192173"/>
              <a:gd name="connsiteY1" fmla="*/ 82378 h 106518"/>
              <a:gd name="connsiteX2" fmla="*/ 3192173 w 3192173"/>
              <a:gd name="connsiteY2" fmla="*/ 0 h 106518"/>
              <a:gd name="connsiteX0" fmla="*/ 0 w 3192173"/>
              <a:gd name="connsiteY0" fmla="*/ 102972 h 102972"/>
              <a:gd name="connsiteX1" fmla="*/ 3192173 w 3192173"/>
              <a:gd name="connsiteY1" fmla="*/ 0 h 102972"/>
              <a:gd name="connsiteX0" fmla="*/ 0 w 8495992"/>
              <a:gd name="connsiteY0" fmla="*/ 0 h 528595"/>
              <a:gd name="connsiteX1" fmla="*/ 8495992 w 8495992"/>
              <a:gd name="connsiteY1" fmla="*/ 528595 h 528595"/>
              <a:gd name="connsiteX0" fmla="*/ 0 w 866320"/>
              <a:gd name="connsiteY0" fmla="*/ 343243 h 343243"/>
              <a:gd name="connsiteX1" fmla="*/ 866320 w 866320"/>
              <a:gd name="connsiteY1" fmla="*/ 0 h 34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6320" h="343243">
                <a:moveTo>
                  <a:pt x="0" y="343243"/>
                </a:moveTo>
                <a:lnTo>
                  <a:pt x="866320" y="0"/>
                </a:lnTo>
              </a:path>
            </a:pathLst>
          </a:custGeom>
          <a:ln w="9525">
            <a:solidFill>
              <a:schemeClr val="tx2">
                <a:lumMod val="75000"/>
              </a:schemeClr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>
              <a:latin typeface="Trebuchet MS"/>
              <a:cs typeface="Trebuchet MS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2943337" y="2967386"/>
            <a:ext cx="761702" cy="107829"/>
          </a:xfrm>
          <a:custGeom>
            <a:avLst/>
            <a:gdLst>
              <a:gd name="connsiteX0" fmla="*/ 0 w 542324"/>
              <a:gd name="connsiteY0" fmla="*/ 7664 h 22069"/>
              <a:gd name="connsiteX1" fmla="*/ 0 w 542324"/>
              <a:gd name="connsiteY1" fmla="*/ 7664 h 22069"/>
              <a:gd name="connsiteX2" fmla="*/ 418756 w 542324"/>
              <a:gd name="connsiteY2" fmla="*/ 7664 h 22069"/>
              <a:gd name="connsiteX3" fmla="*/ 487405 w 542324"/>
              <a:gd name="connsiteY3" fmla="*/ 21394 h 22069"/>
              <a:gd name="connsiteX4" fmla="*/ 542324 w 542324"/>
              <a:gd name="connsiteY4" fmla="*/ 21394 h 22069"/>
              <a:gd name="connsiteX0" fmla="*/ 1318054 w 1864223"/>
              <a:gd name="connsiteY0" fmla="*/ 6890 h 130458"/>
              <a:gd name="connsiteX1" fmla="*/ 0 w 1864223"/>
              <a:gd name="connsiteY1" fmla="*/ 130458 h 130458"/>
              <a:gd name="connsiteX2" fmla="*/ 1736810 w 1864223"/>
              <a:gd name="connsiteY2" fmla="*/ 6890 h 130458"/>
              <a:gd name="connsiteX3" fmla="*/ 1805459 w 1864223"/>
              <a:gd name="connsiteY3" fmla="*/ 20620 h 130458"/>
              <a:gd name="connsiteX4" fmla="*/ 1860378 w 1864223"/>
              <a:gd name="connsiteY4" fmla="*/ 20620 h 130458"/>
              <a:gd name="connsiteX0" fmla="*/ 1318054 w 3322594"/>
              <a:gd name="connsiteY0" fmla="*/ 103700 h 1579646"/>
              <a:gd name="connsiteX1" fmla="*/ 0 w 3322594"/>
              <a:gd name="connsiteY1" fmla="*/ 227268 h 1579646"/>
              <a:gd name="connsiteX2" fmla="*/ 1736810 w 3322594"/>
              <a:gd name="connsiteY2" fmla="*/ 103700 h 1579646"/>
              <a:gd name="connsiteX3" fmla="*/ 1805459 w 3322594"/>
              <a:gd name="connsiteY3" fmla="*/ 117430 h 1579646"/>
              <a:gd name="connsiteX4" fmla="*/ 3322594 w 3322594"/>
              <a:gd name="connsiteY4" fmla="*/ 1579646 h 1579646"/>
              <a:gd name="connsiteX0" fmla="*/ 1318054 w 3322594"/>
              <a:gd name="connsiteY0" fmla="*/ 69246 h 1545192"/>
              <a:gd name="connsiteX1" fmla="*/ 0 w 3322594"/>
              <a:gd name="connsiteY1" fmla="*/ 192814 h 1545192"/>
              <a:gd name="connsiteX2" fmla="*/ 1736810 w 3322594"/>
              <a:gd name="connsiteY2" fmla="*/ 69246 h 1545192"/>
              <a:gd name="connsiteX3" fmla="*/ 2052594 w 3322594"/>
              <a:gd name="connsiteY3" fmla="*/ 131030 h 1545192"/>
              <a:gd name="connsiteX4" fmla="*/ 3322594 w 3322594"/>
              <a:gd name="connsiteY4" fmla="*/ 1545192 h 1545192"/>
              <a:gd name="connsiteX0" fmla="*/ 1318054 w 3322594"/>
              <a:gd name="connsiteY0" fmla="*/ 2874 h 1478820"/>
              <a:gd name="connsiteX1" fmla="*/ 0 w 3322594"/>
              <a:gd name="connsiteY1" fmla="*/ 126442 h 1478820"/>
              <a:gd name="connsiteX2" fmla="*/ 1736810 w 3322594"/>
              <a:gd name="connsiteY2" fmla="*/ 2874 h 1478820"/>
              <a:gd name="connsiteX3" fmla="*/ 1764269 w 3322594"/>
              <a:gd name="connsiteY3" fmla="*/ 215684 h 1478820"/>
              <a:gd name="connsiteX4" fmla="*/ 2052594 w 3322594"/>
              <a:gd name="connsiteY4" fmla="*/ 64658 h 1478820"/>
              <a:gd name="connsiteX5" fmla="*/ 3322594 w 3322594"/>
              <a:gd name="connsiteY5" fmla="*/ 1478820 h 1478820"/>
              <a:gd name="connsiteX0" fmla="*/ 1318054 w 3322594"/>
              <a:gd name="connsiteY0" fmla="*/ 69245 h 1545191"/>
              <a:gd name="connsiteX1" fmla="*/ 0 w 3322594"/>
              <a:gd name="connsiteY1" fmla="*/ 192813 h 1545191"/>
              <a:gd name="connsiteX2" fmla="*/ 1736810 w 3322594"/>
              <a:gd name="connsiteY2" fmla="*/ 69245 h 1545191"/>
              <a:gd name="connsiteX3" fmla="*/ 2052594 w 3322594"/>
              <a:gd name="connsiteY3" fmla="*/ 131029 h 1545191"/>
              <a:gd name="connsiteX4" fmla="*/ 3322594 w 3322594"/>
              <a:gd name="connsiteY4" fmla="*/ 1545191 h 1545191"/>
              <a:gd name="connsiteX0" fmla="*/ 1328349 w 3332889"/>
              <a:gd name="connsiteY0" fmla="*/ 22817 h 1498763"/>
              <a:gd name="connsiteX1" fmla="*/ 10295 w 3332889"/>
              <a:gd name="connsiteY1" fmla="*/ 146385 h 1498763"/>
              <a:gd name="connsiteX2" fmla="*/ 2062889 w 3332889"/>
              <a:gd name="connsiteY2" fmla="*/ 84601 h 1498763"/>
              <a:gd name="connsiteX3" fmla="*/ 3332889 w 3332889"/>
              <a:gd name="connsiteY3" fmla="*/ 1498763 h 1498763"/>
              <a:gd name="connsiteX0" fmla="*/ 0 w 3322594"/>
              <a:gd name="connsiteY0" fmla="*/ 146385 h 1498763"/>
              <a:gd name="connsiteX1" fmla="*/ 2052594 w 3322594"/>
              <a:gd name="connsiteY1" fmla="*/ 84601 h 1498763"/>
              <a:gd name="connsiteX2" fmla="*/ 3322594 w 3322594"/>
              <a:gd name="connsiteY2" fmla="*/ 1498763 h 1498763"/>
              <a:gd name="connsiteX0" fmla="*/ 0 w 3322594"/>
              <a:gd name="connsiteY0" fmla="*/ 0 h 1352378"/>
              <a:gd name="connsiteX1" fmla="*/ 1970215 w 3322594"/>
              <a:gd name="connsiteY1" fmla="*/ 212811 h 1352378"/>
              <a:gd name="connsiteX2" fmla="*/ 3322594 w 3322594"/>
              <a:gd name="connsiteY2" fmla="*/ 1352378 h 1352378"/>
              <a:gd name="connsiteX0" fmla="*/ 0 w 3322594"/>
              <a:gd name="connsiteY0" fmla="*/ 4954 h 1357332"/>
              <a:gd name="connsiteX1" fmla="*/ 1777999 w 3322594"/>
              <a:gd name="connsiteY1" fmla="*/ 162846 h 1357332"/>
              <a:gd name="connsiteX2" fmla="*/ 3322594 w 3322594"/>
              <a:gd name="connsiteY2" fmla="*/ 1357332 h 1357332"/>
              <a:gd name="connsiteX0" fmla="*/ 0 w 3322594"/>
              <a:gd name="connsiteY0" fmla="*/ 41430 h 1393808"/>
              <a:gd name="connsiteX1" fmla="*/ 1880972 w 3322594"/>
              <a:gd name="connsiteY1" fmla="*/ 123808 h 1393808"/>
              <a:gd name="connsiteX2" fmla="*/ 3322594 w 3322594"/>
              <a:gd name="connsiteY2" fmla="*/ 1393808 h 1393808"/>
              <a:gd name="connsiteX0" fmla="*/ 0 w 3322594"/>
              <a:gd name="connsiteY0" fmla="*/ 33376 h 1385754"/>
              <a:gd name="connsiteX1" fmla="*/ 2004540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33376 h 1385754"/>
              <a:gd name="connsiteX1" fmla="*/ 1977081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0 h 1352378"/>
              <a:gd name="connsiteX1" fmla="*/ 1455392 w 3322594"/>
              <a:gd name="connsiteY1" fmla="*/ 446216 h 1352378"/>
              <a:gd name="connsiteX2" fmla="*/ 3322594 w 3322594"/>
              <a:gd name="connsiteY2" fmla="*/ 1352378 h 1352378"/>
              <a:gd name="connsiteX0" fmla="*/ 0 w 3300860"/>
              <a:gd name="connsiteY0" fmla="*/ 0 h 1125838"/>
              <a:gd name="connsiteX1" fmla="*/ 1455392 w 3300860"/>
              <a:gd name="connsiteY1" fmla="*/ 446216 h 1125838"/>
              <a:gd name="connsiteX2" fmla="*/ 3300860 w 3300860"/>
              <a:gd name="connsiteY2" fmla="*/ 1125838 h 1125838"/>
              <a:gd name="connsiteX0" fmla="*/ 0 w 3300860"/>
              <a:gd name="connsiteY0" fmla="*/ 0 h 1125838"/>
              <a:gd name="connsiteX1" fmla="*/ 1390180 w 3300860"/>
              <a:gd name="connsiteY1" fmla="*/ 473676 h 1125838"/>
              <a:gd name="connsiteX2" fmla="*/ 3300860 w 3300860"/>
              <a:gd name="connsiteY2" fmla="*/ 1125838 h 1125838"/>
              <a:gd name="connsiteX0" fmla="*/ 0 w 3300860"/>
              <a:gd name="connsiteY0" fmla="*/ 0 h 1091514"/>
              <a:gd name="connsiteX1" fmla="*/ 1390180 w 3300860"/>
              <a:gd name="connsiteY1" fmla="*/ 439352 h 1091514"/>
              <a:gd name="connsiteX2" fmla="*/ 3300860 w 3300860"/>
              <a:gd name="connsiteY2" fmla="*/ 1091514 h 1091514"/>
              <a:gd name="connsiteX0" fmla="*/ 0 w 3192173"/>
              <a:gd name="connsiteY0" fmla="*/ 142800 h 582634"/>
              <a:gd name="connsiteX1" fmla="*/ 1390180 w 3192173"/>
              <a:gd name="connsiteY1" fmla="*/ 582152 h 582634"/>
              <a:gd name="connsiteX2" fmla="*/ 3192173 w 3192173"/>
              <a:gd name="connsiteY2" fmla="*/ 39828 h 582634"/>
              <a:gd name="connsiteX0" fmla="*/ 0 w 3192173"/>
              <a:gd name="connsiteY0" fmla="*/ 175706 h 214163"/>
              <a:gd name="connsiteX1" fmla="*/ 1303230 w 3192173"/>
              <a:gd name="connsiteY1" fmla="*/ 210031 h 214163"/>
              <a:gd name="connsiteX2" fmla="*/ 3192173 w 3192173"/>
              <a:gd name="connsiteY2" fmla="*/ 72734 h 214163"/>
              <a:gd name="connsiteX0" fmla="*/ 0 w 3192173"/>
              <a:gd name="connsiteY0" fmla="*/ 106087 h 142539"/>
              <a:gd name="connsiteX1" fmla="*/ 1303230 w 3192173"/>
              <a:gd name="connsiteY1" fmla="*/ 140412 h 142539"/>
              <a:gd name="connsiteX2" fmla="*/ 2510620 w 3192173"/>
              <a:gd name="connsiteY2" fmla="*/ 39794 h 142539"/>
              <a:gd name="connsiteX3" fmla="*/ 3192173 w 3192173"/>
              <a:gd name="connsiteY3" fmla="*/ 3115 h 142539"/>
              <a:gd name="connsiteX0" fmla="*/ 0 w 3192173"/>
              <a:gd name="connsiteY0" fmla="*/ 106087 h 108961"/>
              <a:gd name="connsiteX1" fmla="*/ 1303230 w 3192173"/>
              <a:gd name="connsiteY1" fmla="*/ 85493 h 108961"/>
              <a:gd name="connsiteX2" fmla="*/ 2510620 w 3192173"/>
              <a:gd name="connsiteY2" fmla="*/ 39794 h 108961"/>
              <a:gd name="connsiteX3" fmla="*/ 3192173 w 3192173"/>
              <a:gd name="connsiteY3" fmla="*/ 3115 h 108961"/>
              <a:gd name="connsiteX0" fmla="*/ 0 w 3192173"/>
              <a:gd name="connsiteY0" fmla="*/ 102972 h 106518"/>
              <a:gd name="connsiteX1" fmla="*/ 1303230 w 3192173"/>
              <a:gd name="connsiteY1" fmla="*/ 82378 h 106518"/>
              <a:gd name="connsiteX2" fmla="*/ 3192173 w 3192173"/>
              <a:gd name="connsiteY2" fmla="*/ 0 h 106518"/>
              <a:gd name="connsiteX0" fmla="*/ 0 w 3192173"/>
              <a:gd name="connsiteY0" fmla="*/ 102972 h 102972"/>
              <a:gd name="connsiteX1" fmla="*/ 3192173 w 3192173"/>
              <a:gd name="connsiteY1" fmla="*/ 0 h 102972"/>
              <a:gd name="connsiteX0" fmla="*/ 0 w 8495992"/>
              <a:gd name="connsiteY0" fmla="*/ 0 h 528595"/>
              <a:gd name="connsiteX1" fmla="*/ 8495992 w 8495992"/>
              <a:gd name="connsiteY1" fmla="*/ 528595 h 528595"/>
              <a:gd name="connsiteX0" fmla="*/ 0 w 866320"/>
              <a:gd name="connsiteY0" fmla="*/ 343243 h 343243"/>
              <a:gd name="connsiteX1" fmla="*/ 866320 w 866320"/>
              <a:gd name="connsiteY1" fmla="*/ 0 h 343243"/>
              <a:gd name="connsiteX0" fmla="*/ 0 w 1018479"/>
              <a:gd name="connsiteY0" fmla="*/ 0 h 185352"/>
              <a:gd name="connsiteX1" fmla="*/ 1018479 w 1018479"/>
              <a:gd name="connsiteY1" fmla="*/ 185352 h 18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8479" h="185352">
                <a:moveTo>
                  <a:pt x="0" y="0"/>
                </a:moveTo>
                <a:lnTo>
                  <a:pt x="1018479" y="185352"/>
                </a:lnTo>
              </a:path>
            </a:pathLst>
          </a:custGeom>
          <a:ln w="9525">
            <a:solidFill>
              <a:schemeClr val="tx2">
                <a:lumMod val="75000"/>
              </a:schemeClr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>
              <a:latin typeface="Trebuchet MS"/>
              <a:cs typeface="Trebuchet MS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2943337" y="3224899"/>
            <a:ext cx="761702" cy="690850"/>
          </a:xfrm>
          <a:custGeom>
            <a:avLst/>
            <a:gdLst>
              <a:gd name="connsiteX0" fmla="*/ 0 w 542324"/>
              <a:gd name="connsiteY0" fmla="*/ 7664 h 22069"/>
              <a:gd name="connsiteX1" fmla="*/ 0 w 542324"/>
              <a:gd name="connsiteY1" fmla="*/ 7664 h 22069"/>
              <a:gd name="connsiteX2" fmla="*/ 418756 w 542324"/>
              <a:gd name="connsiteY2" fmla="*/ 7664 h 22069"/>
              <a:gd name="connsiteX3" fmla="*/ 487405 w 542324"/>
              <a:gd name="connsiteY3" fmla="*/ 21394 h 22069"/>
              <a:gd name="connsiteX4" fmla="*/ 542324 w 542324"/>
              <a:gd name="connsiteY4" fmla="*/ 21394 h 22069"/>
              <a:gd name="connsiteX0" fmla="*/ 1318054 w 1864223"/>
              <a:gd name="connsiteY0" fmla="*/ 6890 h 130458"/>
              <a:gd name="connsiteX1" fmla="*/ 0 w 1864223"/>
              <a:gd name="connsiteY1" fmla="*/ 130458 h 130458"/>
              <a:gd name="connsiteX2" fmla="*/ 1736810 w 1864223"/>
              <a:gd name="connsiteY2" fmla="*/ 6890 h 130458"/>
              <a:gd name="connsiteX3" fmla="*/ 1805459 w 1864223"/>
              <a:gd name="connsiteY3" fmla="*/ 20620 h 130458"/>
              <a:gd name="connsiteX4" fmla="*/ 1860378 w 1864223"/>
              <a:gd name="connsiteY4" fmla="*/ 20620 h 130458"/>
              <a:gd name="connsiteX0" fmla="*/ 1318054 w 3322594"/>
              <a:gd name="connsiteY0" fmla="*/ 103700 h 1579646"/>
              <a:gd name="connsiteX1" fmla="*/ 0 w 3322594"/>
              <a:gd name="connsiteY1" fmla="*/ 227268 h 1579646"/>
              <a:gd name="connsiteX2" fmla="*/ 1736810 w 3322594"/>
              <a:gd name="connsiteY2" fmla="*/ 103700 h 1579646"/>
              <a:gd name="connsiteX3" fmla="*/ 1805459 w 3322594"/>
              <a:gd name="connsiteY3" fmla="*/ 117430 h 1579646"/>
              <a:gd name="connsiteX4" fmla="*/ 3322594 w 3322594"/>
              <a:gd name="connsiteY4" fmla="*/ 1579646 h 1579646"/>
              <a:gd name="connsiteX0" fmla="*/ 1318054 w 3322594"/>
              <a:gd name="connsiteY0" fmla="*/ 69246 h 1545192"/>
              <a:gd name="connsiteX1" fmla="*/ 0 w 3322594"/>
              <a:gd name="connsiteY1" fmla="*/ 192814 h 1545192"/>
              <a:gd name="connsiteX2" fmla="*/ 1736810 w 3322594"/>
              <a:gd name="connsiteY2" fmla="*/ 69246 h 1545192"/>
              <a:gd name="connsiteX3" fmla="*/ 2052594 w 3322594"/>
              <a:gd name="connsiteY3" fmla="*/ 131030 h 1545192"/>
              <a:gd name="connsiteX4" fmla="*/ 3322594 w 3322594"/>
              <a:gd name="connsiteY4" fmla="*/ 1545192 h 1545192"/>
              <a:gd name="connsiteX0" fmla="*/ 1318054 w 3322594"/>
              <a:gd name="connsiteY0" fmla="*/ 2874 h 1478820"/>
              <a:gd name="connsiteX1" fmla="*/ 0 w 3322594"/>
              <a:gd name="connsiteY1" fmla="*/ 126442 h 1478820"/>
              <a:gd name="connsiteX2" fmla="*/ 1736810 w 3322594"/>
              <a:gd name="connsiteY2" fmla="*/ 2874 h 1478820"/>
              <a:gd name="connsiteX3" fmla="*/ 1764269 w 3322594"/>
              <a:gd name="connsiteY3" fmla="*/ 215684 h 1478820"/>
              <a:gd name="connsiteX4" fmla="*/ 2052594 w 3322594"/>
              <a:gd name="connsiteY4" fmla="*/ 64658 h 1478820"/>
              <a:gd name="connsiteX5" fmla="*/ 3322594 w 3322594"/>
              <a:gd name="connsiteY5" fmla="*/ 1478820 h 1478820"/>
              <a:gd name="connsiteX0" fmla="*/ 1318054 w 3322594"/>
              <a:gd name="connsiteY0" fmla="*/ 69245 h 1545191"/>
              <a:gd name="connsiteX1" fmla="*/ 0 w 3322594"/>
              <a:gd name="connsiteY1" fmla="*/ 192813 h 1545191"/>
              <a:gd name="connsiteX2" fmla="*/ 1736810 w 3322594"/>
              <a:gd name="connsiteY2" fmla="*/ 69245 h 1545191"/>
              <a:gd name="connsiteX3" fmla="*/ 2052594 w 3322594"/>
              <a:gd name="connsiteY3" fmla="*/ 131029 h 1545191"/>
              <a:gd name="connsiteX4" fmla="*/ 3322594 w 3322594"/>
              <a:gd name="connsiteY4" fmla="*/ 1545191 h 1545191"/>
              <a:gd name="connsiteX0" fmla="*/ 1328349 w 3332889"/>
              <a:gd name="connsiteY0" fmla="*/ 22817 h 1498763"/>
              <a:gd name="connsiteX1" fmla="*/ 10295 w 3332889"/>
              <a:gd name="connsiteY1" fmla="*/ 146385 h 1498763"/>
              <a:gd name="connsiteX2" fmla="*/ 2062889 w 3332889"/>
              <a:gd name="connsiteY2" fmla="*/ 84601 h 1498763"/>
              <a:gd name="connsiteX3" fmla="*/ 3332889 w 3332889"/>
              <a:gd name="connsiteY3" fmla="*/ 1498763 h 1498763"/>
              <a:gd name="connsiteX0" fmla="*/ 0 w 3322594"/>
              <a:gd name="connsiteY0" fmla="*/ 146385 h 1498763"/>
              <a:gd name="connsiteX1" fmla="*/ 2052594 w 3322594"/>
              <a:gd name="connsiteY1" fmla="*/ 84601 h 1498763"/>
              <a:gd name="connsiteX2" fmla="*/ 3322594 w 3322594"/>
              <a:gd name="connsiteY2" fmla="*/ 1498763 h 1498763"/>
              <a:gd name="connsiteX0" fmla="*/ 0 w 3322594"/>
              <a:gd name="connsiteY0" fmla="*/ 0 h 1352378"/>
              <a:gd name="connsiteX1" fmla="*/ 1970215 w 3322594"/>
              <a:gd name="connsiteY1" fmla="*/ 212811 h 1352378"/>
              <a:gd name="connsiteX2" fmla="*/ 3322594 w 3322594"/>
              <a:gd name="connsiteY2" fmla="*/ 1352378 h 1352378"/>
              <a:gd name="connsiteX0" fmla="*/ 0 w 3322594"/>
              <a:gd name="connsiteY0" fmla="*/ 4954 h 1357332"/>
              <a:gd name="connsiteX1" fmla="*/ 1777999 w 3322594"/>
              <a:gd name="connsiteY1" fmla="*/ 162846 h 1357332"/>
              <a:gd name="connsiteX2" fmla="*/ 3322594 w 3322594"/>
              <a:gd name="connsiteY2" fmla="*/ 1357332 h 1357332"/>
              <a:gd name="connsiteX0" fmla="*/ 0 w 3322594"/>
              <a:gd name="connsiteY0" fmla="*/ 41430 h 1393808"/>
              <a:gd name="connsiteX1" fmla="*/ 1880972 w 3322594"/>
              <a:gd name="connsiteY1" fmla="*/ 123808 h 1393808"/>
              <a:gd name="connsiteX2" fmla="*/ 3322594 w 3322594"/>
              <a:gd name="connsiteY2" fmla="*/ 1393808 h 1393808"/>
              <a:gd name="connsiteX0" fmla="*/ 0 w 3322594"/>
              <a:gd name="connsiteY0" fmla="*/ 33376 h 1385754"/>
              <a:gd name="connsiteX1" fmla="*/ 2004540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33376 h 1385754"/>
              <a:gd name="connsiteX1" fmla="*/ 1977081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0 h 1352378"/>
              <a:gd name="connsiteX1" fmla="*/ 1455392 w 3322594"/>
              <a:gd name="connsiteY1" fmla="*/ 446216 h 1352378"/>
              <a:gd name="connsiteX2" fmla="*/ 3322594 w 3322594"/>
              <a:gd name="connsiteY2" fmla="*/ 1352378 h 1352378"/>
              <a:gd name="connsiteX0" fmla="*/ 0 w 3300860"/>
              <a:gd name="connsiteY0" fmla="*/ 0 h 1125838"/>
              <a:gd name="connsiteX1" fmla="*/ 1455392 w 3300860"/>
              <a:gd name="connsiteY1" fmla="*/ 446216 h 1125838"/>
              <a:gd name="connsiteX2" fmla="*/ 3300860 w 3300860"/>
              <a:gd name="connsiteY2" fmla="*/ 1125838 h 1125838"/>
              <a:gd name="connsiteX0" fmla="*/ 0 w 3300860"/>
              <a:gd name="connsiteY0" fmla="*/ 0 h 1125838"/>
              <a:gd name="connsiteX1" fmla="*/ 1390180 w 3300860"/>
              <a:gd name="connsiteY1" fmla="*/ 473676 h 1125838"/>
              <a:gd name="connsiteX2" fmla="*/ 3300860 w 3300860"/>
              <a:gd name="connsiteY2" fmla="*/ 1125838 h 1125838"/>
              <a:gd name="connsiteX0" fmla="*/ 0 w 3300860"/>
              <a:gd name="connsiteY0" fmla="*/ 0 h 1091514"/>
              <a:gd name="connsiteX1" fmla="*/ 1390180 w 3300860"/>
              <a:gd name="connsiteY1" fmla="*/ 439352 h 1091514"/>
              <a:gd name="connsiteX2" fmla="*/ 3300860 w 3300860"/>
              <a:gd name="connsiteY2" fmla="*/ 1091514 h 1091514"/>
              <a:gd name="connsiteX0" fmla="*/ 0 w 3192173"/>
              <a:gd name="connsiteY0" fmla="*/ 142800 h 582634"/>
              <a:gd name="connsiteX1" fmla="*/ 1390180 w 3192173"/>
              <a:gd name="connsiteY1" fmla="*/ 582152 h 582634"/>
              <a:gd name="connsiteX2" fmla="*/ 3192173 w 3192173"/>
              <a:gd name="connsiteY2" fmla="*/ 39828 h 582634"/>
              <a:gd name="connsiteX0" fmla="*/ 0 w 3192173"/>
              <a:gd name="connsiteY0" fmla="*/ 175706 h 214163"/>
              <a:gd name="connsiteX1" fmla="*/ 1303230 w 3192173"/>
              <a:gd name="connsiteY1" fmla="*/ 210031 h 214163"/>
              <a:gd name="connsiteX2" fmla="*/ 3192173 w 3192173"/>
              <a:gd name="connsiteY2" fmla="*/ 72734 h 214163"/>
              <a:gd name="connsiteX0" fmla="*/ 0 w 3192173"/>
              <a:gd name="connsiteY0" fmla="*/ 106087 h 142539"/>
              <a:gd name="connsiteX1" fmla="*/ 1303230 w 3192173"/>
              <a:gd name="connsiteY1" fmla="*/ 140412 h 142539"/>
              <a:gd name="connsiteX2" fmla="*/ 2510620 w 3192173"/>
              <a:gd name="connsiteY2" fmla="*/ 39794 h 142539"/>
              <a:gd name="connsiteX3" fmla="*/ 3192173 w 3192173"/>
              <a:gd name="connsiteY3" fmla="*/ 3115 h 142539"/>
              <a:gd name="connsiteX0" fmla="*/ 0 w 3192173"/>
              <a:gd name="connsiteY0" fmla="*/ 106087 h 108961"/>
              <a:gd name="connsiteX1" fmla="*/ 1303230 w 3192173"/>
              <a:gd name="connsiteY1" fmla="*/ 85493 h 108961"/>
              <a:gd name="connsiteX2" fmla="*/ 2510620 w 3192173"/>
              <a:gd name="connsiteY2" fmla="*/ 39794 h 108961"/>
              <a:gd name="connsiteX3" fmla="*/ 3192173 w 3192173"/>
              <a:gd name="connsiteY3" fmla="*/ 3115 h 108961"/>
              <a:gd name="connsiteX0" fmla="*/ 0 w 3192173"/>
              <a:gd name="connsiteY0" fmla="*/ 102972 h 106518"/>
              <a:gd name="connsiteX1" fmla="*/ 1303230 w 3192173"/>
              <a:gd name="connsiteY1" fmla="*/ 82378 h 106518"/>
              <a:gd name="connsiteX2" fmla="*/ 3192173 w 3192173"/>
              <a:gd name="connsiteY2" fmla="*/ 0 h 106518"/>
              <a:gd name="connsiteX0" fmla="*/ 0 w 3192173"/>
              <a:gd name="connsiteY0" fmla="*/ 102972 h 102972"/>
              <a:gd name="connsiteX1" fmla="*/ 3192173 w 3192173"/>
              <a:gd name="connsiteY1" fmla="*/ 0 h 102972"/>
              <a:gd name="connsiteX0" fmla="*/ 0 w 8495992"/>
              <a:gd name="connsiteY0" fmla="*/ 0 h 528595"/>
              <a:gd name="connsiteX1" fmla="*/ 8495992 w 8495992"/>
              <a:gd name="connsiteY1" fmla="*/ 528595 h 528595"/>
              <a:gd name="connsiteX0" fmla="*/ 0 w 866320"/>
              <a:gd name="connsiteY0" fmla="*/ 343243 h 343243"/>
              <a:gd name="connsiteX1" fmla="*/ 866320 w 866320"/>
              <a:gd name="connsiteY1" fmla="*/ 0 h 343243"/>
              <a:gd name="connsiteX0" fmla="*/ 0 w 1148900"/>
              <a:gd name="connsiteY0" fmla="*/ 0 h 1098379"/>
              <a:gd name="connsiteX1" fmla="*/ 1148900 w 1148900"/>
              <a:gd name="connsiteY1" fmla="*/ 1098379 h 109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8900" h="1098379">
                <a:moveTo>
                  <a:pt x="0" y="0"/>
                </a:moveTo>
                <a:lnTo>
                  <a:pt x="1148900" y="1098379"/>
                </a:lnTo>
              </a:path>
            </a:pathLst>
          </a:custGeom>
          <a:ln w="9525">
            <a:solidFill>
              <a:schemeClr val="tx2">
                <a:lumMod val="75000"/>
              </a:schemeClr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>
              <a:latin typeface="Trebuchet MS"/>
              <a:cs typeface="Trebuchet MS"/>
            </a:endParaRPr>
          </a:p>
        </p:txBody>
      </p:sp>
      <p:sp>
        <p:nvSpPr>
          <p:cNvPr id="49" name="Freeform 48"/>
          <p:cNvSpPr/>
          <p:nvPr/>
        </p:nvSpPr>
        <p:spPr>
          <a:xfrm rot="5648088" flipH="1" flipV="1">
            <a:off x="4035899" y="1348540"/>
            <a:ext cx="431455" cy="2592211"/>
          </a:xfrm>
          <a:custGeom>
            <a:avLst/>
            <a:gdLst>
              <a:gd name="connsiteX0" fmla="*/ 0 w 542324"/>
              <a:gd name="connsiteY0" fmla="*/ 7664 h 22069"/>
              <a:gd name="connsiteX1" fmla="*/ 0 w 542324"/>
              <a:gd name="connsiteY1" fmla="*/ 7664 h 22069"/>
              <a:gd name="connsiteX2" fmla="*/ 418756 w 542324"/>
              <a:gd name="connsiteY2" fmla="*/ 7664 h 22069"/>
              <a:gd name="connsiteX3" fmla="*/ 487405 w 542324"/>
              <a:gd name="connsiteY3" fmla="*/ 21394 h 22069"/>
              <a:gd name="connsiteX4" fmla="*/ 542324 w 542324"/>
              <a:gd name="connsiteY4" fmla="*/ 21394 h 22069"/>
              <a:gd name="connsiteX0" fmla="*/ 1318054 w 1864223"/>
              <a:gd name="connsiteY0" fmla="*/ 6890 h 130458"/>
              <a:gd name="connsiteX1" fmla="*/ 0 w 1864223"/>
              <a:gd name="connsiteY1" fmla="*/ 130458 h 130458"/>
              <a:gd name="connsiteX2" fmla="*/ 1736810 w 1864223"/>
              <a:gd name="connsiteY2" fmla="*/ 6890 h 130458"/>
              <a:gd name="connsiteX3" fmla="*/ 1805459 w 1864223"/>
              <a:gd name="connsiteY3" fmla="*/ 20620 h 130458"/>
              <a:gd name="connsiteX4" fmla="*/ 1860378 w 1864223"/>
              <a:gd name="connsiteY4" fmla="*/ 20620 h 130458"/>
              <a:gd name="connsiteX0" fmla="*/ 1318054 w 3322594"/>
              <a:gd name="connsiteY0" fmla="*/ 103700 h 1579646"/>
              <a:gd name="connsiteX1" fmla="*/ 0 w 3322594"/>
              <a:gd name="connsiteY1" fmla="*/ 227268 h 1579646"/>
              <a:gd name="connsiteX2" fmla="*/ 1736810 w 3322594"/>
              <a:gd name="connsiteY2" fmla="*/ 103700 h 1579646"/>
              <a:gd name="connsiteX3" fmla="*/ 1805459 w 3322594"/>
              <a:gd name="connsiteY3" fmla="*/ 117430 h 1579646"/>
              <a:gd name="connsiteX4" fmla="*/ 3322594 w 3322594"/>
              <a:gd name="connsiteY4" fmla="*/ 1579646 h 1579646"/>
              <a:gd name="connsiteX0" fmla="*/ 1318054 w 3322594"/>
              <a:gd name="connsiteY0" fmla="*/ 69246 h 1545192"/>
              <a:gd name="connsiteX1" fmla="*/ 0 w 3322594"/>
              <a:gd name="connsiteY1" fmla="*/ 192814 h 1545192"/>
              <a:gd name="connsiteX2" fmla="*/ 1736810 w 3322594"/>
              <a:gd name="connsiteY2" fmla="*/ 69246 h 1545192"/>
              <a:gd name="connsiteX3" fmla="*/ 2052594 w 3322594"/>
              <a:gd name="connsiteY3" fmla="*/ 131030 h 1545192"/>
              <a:gd name="connsiteX4" fmla="*/ 3322594 w 3322594"/>
              <a:gd name="connsiteY4" fmla="*/ 1545192 h 1545192"/>
              <a:gd name="connsiteX0" fmla="*/ 1318054 w 3322594"/>
              <a:gd name="connsiteY0" fmla="*/ 2874 h 1478820"/>
              <a:gd name="connsiteX1" fmla="*/ 0 w 3322594"/>
              <a:gd name="connsiteY1" fmla="*/ 126442 h 1478820"/>
              <a:gd name="connsiteX2" fmla="*/ 1736810 w 3322594"/>
              <a:gd name="connsiteY2" fmla="*/ 2874 h 1478820"/>
              <a:gd name="connsiteX3" fmla="*/ 1764269 w 3322594"/>
              <a:gd name="connsiteY3" fmla="*/ 215684 h 1478820"/>
              <a:gd name="connsiteX4" fmla="*/ 2052594 w 3322594"/>
              <a:gd name="connsiteY4" fmla="*/ 64658 h 1478820"/>
              <a:gd name="connsiteX5" fmla="*/ 3322594 w 3322594"/>
              <a:gd name="connsiteY5" fmla="*/ 1478820 h 1478820"/>
              <a:gd name="connsiteX0" fmla="*/ 1318054 w 3322594"/>
              <a:gd name="connsiteY0" fmla="*/ 69245 h 1545191"/>
              <a:gd name="connsiteX1" fmla="*/ 0 w 3322594"/>
              <a:gd name="connsiteY1" fmla="*/ 192813 h 1545191"/>
              <a:gd name="connsiteX2" fmla="*/ 1736810 w 3322594"/>
              <a:gd name="connsiteY2" fmla="*/ 69245 h 1545191"/>
              <a:gd name="connsiteX3" fmla="*/ 2052594 w 3322594"/>
              <a:gd name="connsiteY3" fmla="*/ 131029 h 1545191"/>
              <a:gd name="connsiteX4" fmla="*/ 3322594 w 3322594"/>
              <a:gd name="connsiteY4" fmla="*/ 1545191 h 1545191"/>
              <a:gd name="connsiteX0" fmla="*/ 1328349 w 3332889"/>
              <a:gd name="connsiteY0" fmla="*/ 22817 h 1498763"/>
              <a:gd name="connsiteX1" fmla="*/ 10295 w 3332889"/>
              <a:gd name="connsiteY1" fmla="*/ 146385 h 1498763"/>
              <a:gd name="connsiteX2" fmla="*/ 2062889 w 3332889"/>
              <a:gd name="connsiteY2" fmla="*/ 84601 h 1498763"/>
              <a:gd name="connsiteX3" fmla="*/ 3332889 w 3332889"/>
              <a:gd name="connsiteY3" fmla="*/ 1498763 h 1498763"/>
              <a:gd name="connsiteX0" fmla="*/ 0 w 3322594"/>
              <a:gd name="connsiteY0" fmla="*/ 146385 h 1498763"/>
              <a:gd name="connsiteX1" fmla="*/ 2052594 w 3322594"/>
              <a:gd name="connsiteY1" fmla="*/ 84601 h 1498763"/>
              <a:gd name="connsiteX2" fmla="*/ 3322594 w 3322594"/>
              <a:gd name="connsiteY2" fmla="*/ 1498763 h 1498763"/>
              <a:gd name="connsiteX0" fmla="*/ 0 w 3322594"/>
              <a:gd name="connsiteY0" fmla="*/ 0 h 1352378"/>
              <a:gd name="connsiteX1" fmla="*/ 1970215 w 3322594"/>
              <a:gd name="connsiteY1" fmla="*/ 212811 h 1352378"/>
              <a:gd name="connsiteX2" fmla="*/ 3322594 w 3322594"/>
              <a:gd name="connsiteY2" fmla="*/ 1352378 h 1352378"/>
              <a:gd name="connsiteX0" fmla="*/ 0 w 3322594"/>
              <a:gd name="connsiteY0" fmla="*/ 4954 h 1357332"/>
              <a:gd name="connsiteX1" fmla="*/ 1777999 w 3322594"/>
              <a:gd name="connsiteY1" fmla="*/ 162846 h 1357332"/>
              <a:gd name="connsiteX2" fmla="*/ 3322594 w 3322594"/>
              <a:gd name="connsiteY2" fmla="*/ 1357332 h 1357332"/>
              <a:gd name="connsiteX0" fmla="*/ 0 w 3322594"/>
              <a:gd name="connsiteY0" fmla="*/ 41430 h 1393808"/>
              <a:gd name="connsiteX1" fmla="*/ 1880972 w 3322594"/>
              <a:gd name="connsiteY1" fmla="*/ 123808 h 1393808"/>
              <a:gd name="connsiteX2" fmla="*/ 3322594 w 3322594"/>
              <a:gd name="connsiteY2" fmla="*/ 1393808 h 1393808"/>
              <a:gd name="connsiteX0" fmla="*/ 0 w 3322594"/>
              <a:gd name="connsiteY0" fmla="*/ 33376 h 1385754"/>
              <a:gd name="connsiteX1" fmla="*/ 2004540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33376 h 1385754"/>
              <a:gd name="connsiteX1" fmla="*/ 1977081 w 3322594"/>
              <a:gd name="connsiteY1" fmla="*/ 129484 h 1385754"/>
              <a:gd name="connsiteX2" fmla="*/ 3322594 w 3322594"/>
              <a:gd name="connsiteY2" fmla="*/ 1385754 h 1385754"/>
              <a:gd name="connsiteX0" fmla="*/ 0 w 2615513"/>
              <a:gd name="connsiteY0" fmla="*/ 48480 h 1620533"/>
              <a:gd name="connsiteX1" fmla="*/ 1977081 w 2615513"/>
              <a:gd name="connsiteY1" fmla="*/ 144588 h 1620533"/>
              <a:gd name="connsiteX2" fmla="*/ 2615513 w 2615513"/>
              <a:gd name="connsiteY2" fmla="*/ 1620533 h 1620533"/>
              <a:gd name="connsiteX0" fmla="*/ 0 w 2615513"/>
              <a:gd name="connsiteY0" fmla="*/ 22409 h 1594462"/>
              <a:gd name="connsiteX1" fmla="*/ 1620108 w 2615513"/>
              <a:gd name="connsiteY1" fmla="*/ 166571 h 1594462"/>
              <a:gd name="connsiteX2" fmla="*/ 2615513 w 2615513"/>
              <a:gd name="connsiteY2" fmla="*/ 1594462 h 1594462"/>
              <a:gd name="connsiteX0" fmla="*/ 0 w 2615513"/>
              <a:gd name="connsiteY0" fmla="*/ 45140 h 1569139"/>
              <a:gd name="connsiteX1" fmla="*/ 1620108 w 2615513"/>
              <a:gd name="connsiteY1" fmla="*/ 141248 h 1569139"/>
              <a:gd name="connsiteX2" fmla="*/ 2615513 w 2615513"/>
              <a:gd name="connsiteY2" fmla="*/ 1569139 h 1569139"/>
              <a:gd name="connsiteX0" fmla="*/ 0 w 2104920"/>
              <a:gd name="connsiteY0" fmla="*/ 18253 h 1600672"/>
              <a:gd name="connsiteX1" fmla="*/ 1109515 w 2104920"/>
              <a:gd name="connsiteY1" fmla="*/ 172781 h 1600672"/>
              <a:gd name="connsiteX2" fmla="*/ 2104920 w 2104920"/>
              <a:gd name="connsiteY2" fmla="*/ 1600672 h 1600672"/>
              <a:gd name="connsiteX0" fmla="*/ 0 w 2104920"/>
              <a:gd name="connsiteY0" fmla="*/ 0 h 1582419"/>
              <a:gd name="connsiteX1" fmla="*/ 1097357 w 2104920"/>
              <a:gd name="connsiteY1" fmla="*/ 492064 h 1582419"/>
              <a:gd name="connsiteX2" fmla="*/ 2104920 w 2104920"/>
              <a:gd name="connsiteY2" fmla="*/ 1582419 h 1582419"/>
              <a:gd name="connsiteX0" fmla="*/ 0 w 1740211"/>
              <a:gd name="connsiteY0" fmla="*/ 0 h 1887499"/>
              <a:gd name="connsiteX1" fmla="*/ 1097357 w 1740211"/>
              <a:gd name="connsiteY1" fmla="*/ 492064 h 1887499"/>
              <a:gd name="connsiteX2" fmla="*/ 1740211 w 1740211"/>
              <a:gd name="connsiteY2" fmla="*/ 1887499 h 1887499"/>
              <a:gd name="connsiteX0" fmla="*/ 0 w 1740211"/>
              <a:gd name="connsiteY0" fmla="*/ 0 h 1887499"/>
              <a:gd name="connsiteX1" fmla="*/ 902848 w 1740211"/>
              <a:gd name="connsiteY1" fmla="*/ 582939 h 1887499"/>
              <a:gd name="connsiteX2" fmla="*/ 1740211 w 1740211"/>
              <a:gd name="connsiteY2" fmla="*/ 1887499 h 188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0211" h="1887499">
                <a:moveTo>
                  <a:pt x="0" y="0"/>
                </a:moveTo>
                <a:cubicBezTo>
                  <a:pt x="122423" y="10297"/>
                  <a:pt x="612813" y="268356"/>
                  <a:pt x="902848" y="582939"/>
                </a:cubicBezTo>
                <a:cubicBezTo>
                  <a:pt x="1192883" y="897522"/>
                  <a:pt x="1721905" y="1887499"/>
                  <a:pt x="1740211" y="1887499"/>
                </a:cubicBezTo>
              </a:path>
            </a:pathLst>
          </a:custGeom>
          <a:ln w="9525">
            <a:solidFill>
              <a:schemeClr val="tx2">
                <a:lumMod val="75000"/>
              </a:schemeClr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>
              <a:latin typeface="Trebuchet MS"/>
              <a:cs typeface="Trebuchet MS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4936116" y="4735911"/>
            <a:ext cx="772347" cy="757680"/>
          </a:xfrm>
          <a:custGeom>
            <a:avLst/>
            <a:gdLst>
              <a:gd name="connsiteX0" fmla="*/ 0 w 542324"/>
              <a:gd name="connsiteY0" fmla="*/ 7664 h 22069"/>
              <a:gd name="connsiteX1" fmla="*/ 0 w 542324"/>
              <a:gd name="connsiteY1" fmla="*/ 7664 h 22069"/>
              <a:gd name="connsiteX2" fmla="*/ 418756 w 542324"/>
              <a:gd name="connsiteY2" fmla="*/ 7664 h 22069"/>
              <a:gd name="connsiteX3" fmla="*/ 487405 w 542324"/>
              <a:gd name="connsiteY3" fmla="*/ 21394 h 22069"/>
              <a:gd name="connsiteX4" fmla="*/ 542324 w 542324"/>
              <a:gd name="connsiteY4" fmla="*/ 21394 h 22069"/>
              <a:gd name="connsiteX0" fmla="*/ 1318054 w 1864223"/>
              <a:gd name="connsiteY0" fmla="*/ 6890 h 130458"/>
              <a:gd name="connsiteX1" fmla="*/ 0 w 1864223"/>
              <a:gd name="connsiteY1" fmla="*/ 130458 h 130458"/>
              <a:gd name="connsiteX2" fmla="*/ 1736810 w 1864223"/>
              <a:gd name="connsiteY2" fmla="*/ 6890 h 130458"/>
              <a:gd name="connsiteX3" fmla="*/ 1805459 w 1864223"/>
              <a:gd name="connsiteY3" fmla="*/ 20620 h 130458"/>
              <a:gd name="connsiteX4" fmla="*/ 1860378 w 1864223"/>
              <a:gd name="connsiteY4" fmla="*/ 20620 h 130458"/>
              <a:gd name="connsiteX0" fmla="*/ 1318054 w 3322594"/>
              <a:gd name="connsiteY0" fmla="*/ 103700 h 1579646"/>
              <a:gd name="connsiteX1" fmla="*/ 0 w 3322594"/>
              <a:gd name="connsiteY1" fmla="*/ 227268 h 1579646"/>
              <a:gd name="connsiteX2" fmla="*/ 1736810 w 3322594"/>
              <a:gd name="connsiteY2" fmla="*/ 103700 h 1579646"/>
              <a:gd name="connsiteX3" fmla="*/ 1805459 w 3322594"/>
              <a:gd name="connsiteY3" fmla="*/ 117430 h 1579646"/>
              <a:gd name="connsiteX4" fmla="*/ 3322594 w 3322594"/>
              <a:gd name="connsiteY4" fmla="*/ 1579646 h 1579646"/>
              <a:gd name="connsiteX0" fmla="*/ 1318054 w 3322594"/>
              <a:gd name="connsiteY0" fmla="*/ 69246 h 1545192"/>
              <a:gd name="connsiteX1" fmla="*/ 0 w 3322594"/>
              <a:gd name="connsiteY1" fmla="*/ 192814 h 1545192"/>
              <a:gd name="connsiteX2" fmla="*/ 1736810 w 3322594"/>
              <a:gd name="connsiteY2" fmla="*/ 69246 h 1545192"/>
              <a:gd name="connsiteX3" fmla="*/ 2052594 w 3322594"/>
              <a:gd name="connsiteY3" fmla="*/ 131030 h 1545192"/>
              <a:gd name="connsiteX4" fmla="*/ 3322594 w 3322594"/>
              <a:gd name="connsiteY4" fmla="*/ 1545192 h 1545192"/>
              <a:gd name="connsiteX0" fmla="*/ 1318054 w 3322594"/>
              <a:gd name="connsiteY0" fmla="*/ 2874 h 1478820"/>
              <a:gd name="connsiteX1" fmla="*/ 0 w 3322594"/>
              <a:gd name="connsiteY1" fmla="*/ 126442 h 1478820"/>
              <a:gd name="connsiteX2" fmla="*/ 1736810 w 3322594"/>
              <a:gd name="connsiteY2" fmla="*/ 2874 h 1478820"/>
              <a:gd name="connsiteX3" fmla="*/ 1764269 w 3322594"/>
              <a:gd name="connsiteY3" fmla="*/ 215684 h 1478820"/>
              <a:gd name="connsiteX4" fmla="*/ 2052594 w 3322594"/>
              <a:gd name="connsiteY4" fmla="*/ 64658 h 1478820"/>
              <a:gd name="connsiteX5" fmla="*/ 3322594 w 3322594"/>
              <a:gd name="connsiteY5" fmla="*/ 1478820 h 1478820"/>
              <a:gd name="connsiteX0" fmla="*/ 1318054 w 3322594"/>
              <a:gd name="connsiteY0" fmla="*/ 69245 h 1545191"/>
              <a:gd name="connsiteX1" fmla="*/ 0 w 3322594"/>
              <a:gd name="connsiteY1" fmla="*/ 192813 h 1545191"/>
              <a:gd name="connsiteX2" fmla="*/ 1736810 w 3322594"/>
              <a:gd name="connsiteY2" fmla="*/ 69245 h 1545191"/>
              <a:gd name="connsiteX3" fmla="*/ 2052594 w 3322594"/>
              <a:gd name="connsiteY3" fmla="*/ 131029 h 1545191"/>
              <a:gd name="connsiteX4" fmla="*/ 3322594 w 3322594"/>
              <a:gd name="connsiteY4" fmla="*/ 1545191 h 1545191"/>
              <a:gd name="connsiteX0" fmla="*/ 1328349 w 3332889"/>
              <a:gd name="connsiteY0" fmla="*/ 22817 h 1498763"/>
              <a:gd name="connsiteX1" fmla="*/ 10295 w 3332889"/>
              <a:gd name="connsiteY1" fmla="*/ 146385 h 1498763"/>
              <a:gd name="connsiteX2" fmla="*/ 2062889 w 3332889"/>
              <a:gd name="connsiteY2" fmla="*/ 84601 h 1498763"/>
              <a:gd name="connsiteX3" fmla="*/ 3332889 w 3332889"/>
              <a:gd name="connsiteY3" fmla="*/ 1498763 h 1498763"/>
              <a:gd name="connsiteX0" fmla="*/ 0 w 3322594"/>
              <a:gd name="connsiteY0" fmla="*/ 146385 h 1498763"/>
              <a:gd name="connsiteX1" fmla="*/ 2052594 w 3322594"/>
              <a:gd name="connsiteY1" fmla="*/ 84601 h 1498763"/>
              <a:gd name="connsiteX2" fmla="*/ 3322594 w 3322594"/>
              <a:gd name="connsiteY2" fmla="*/ 1498763 h 1498763"/>
              <a:gd name="connsiteX0" fmla="*/ 0 w 3322594"/>
              <a:gd name="connsiteY0" fmla="*/ 0 h 1352378"/>
              <a:gd name="connsiteX1" fmla="*/ 1970215 w 3322594"/>
              <a:gd name="connsiteY1" fmla="*/ 212811 h 1352378"/>
              <a:gd name="connsiteX2" fmla="*/ 3322594 w 3322594"/>
              <a:gd name="connsiteY2" fmla="*/ 1352378 h 1352378"/>
              <a:gd name="connsiteX0" fmla="*/ 0 w 3322594"/>
              <a:gd name="connsiteY0" fmla="*/ 4954 h 1357332"/>
              <a:gd name="connsiteX1" fmla="*/ 1777999 w 3322594"/>
              <a:gd name="connsiteY1" fmla="*/ 162846 h 1357332"/>
              <a:gd name="connsiteX2" fmla="*/ 3322594 w 3322594"/>
              <a:gd name="connsiteY2" fmla="*/ 1357332 h 1357332"/>
              <a:gd name="connsiteX0" fmla="*/ 0 w 3322594"/>
              <a:gd name="connsiteY0" fmla="*/ 41430 h 1393808"/>
              <a:gd name="connsiteX1" fmla="*/ 1880972 w 3322594"/>
              <a:gd name="connsiteY1" fmla="*/ 123808 h 1393808"/>
              <a:gd name="connsiteX2" fmla="*/ 3322594 w 3322594"/>
              <a:gd name="connsiteY2" fmla="*/ 1393808 h 1393808"/>
              <a:gd name="connsiteX0" fmla="*/ 0 w 3322594"/>
              <a:gd name="connsiteY0" fmla="*/ 33376 h 1385754"/>
              <a:gd name="connsiteX1" fmla="*/ 2004540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33376 h 1385754"/>
              <a:gd name="connsiteX1" fmla="*/ 1977081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0 h 1352378"/>
              <a:gd name="connsiteX1" fmla="*/ 1455392 w 3322594"/>
              <a:gd name="connsiteY1" fmla="*/ 446216 h 1352378"/>
              <a:gd name="connsiteX2" fmla="*/ 3322594 w 3322594"/>
              <a:gd name="connsiteY2" fmla="*/ 1352378 h 1352378"/>
              <a:gd name="connsiteX0" fmla="*/ 0 w 3300860"/>
              <a:gd name="connsiteY0" fmla="*/ 0 h 1125838"/>
              <a:gd name="connsiteX1" fmla="*/ 1455392 w 3300860"/>
              <a:gd name="connsiteY1" fmla="*/ 446216 h 1125838"/>
              <a:gd name="connsiteX2" fmla="*/ 3300860 w 3300860"/>
              <a:gd name="connsiteY2" fmla="*/ 1125838 h 1125838"/>
              <a:gd name="connsiteX0" fmla="*/ 0 w 3300860"/>
              <a:gd name="connsiteY0" fmla="*/ 0 h 1125838"/>
              <a:gd name="connsiteX1" fmla="*/ 1390180 w 3300860"/>
              <a:gd name="connsiteY1" fmla="*/ 473676 h 1125838"/>
              <a:gd name="connsiteX2" fmla="*/ 3300860 w 3300860"/>
              <a:gd name="connsiteY2" fmla="*/ 1125838 h 1125838"/>
              <a:gd name="connsiteX0" fmla="*/ 0 w 3300860"/>
              <a:gd name="connsiteY0" fmla="*/ 0 h 1091514"/>
              <a:gd name="connsiteX1" fmla="*/ 1390180 w 3300860"/>
              <a:gd name="connsiteY1" fmla="*/ 439352 h 1091514"/>
              <a:gd name="connsiteX2" fmla="*/ 3300860 w 3300860"/>
              <a:gd name="connsiteY2" fmla="*/ 1091514 h 1091514"/>
              <a:gd name="connsiteX0" fmla="*/ 0 w 3192173"/>
              <a:gd name="connsiteY0" fmla="*/ 142800 h 582634"/>
              <a:gd name="connsiteX1" fmla="*/ 1390180 w 3192173"/>
              <a:gd name="connsiteY1" fmla="*/ 582152 h 582634"/>
              <a:gd name="connsiteX2" fmla="*/ 3192173 w 3192173"/>
              <a:gd name="connsiteY2" fmla="*/ 39828 h 582634"/>
              <a:gd name="connsiteX0" fmla="*/ 0 w 3192173"/>
              <a:gd name="connsiteY0" fmla="*/ 175706 h 214163"/>
              <a:gd name="connsiteX1" fmla="*/ 1303230 w 3192173"/>
              <a:gd name="connsiteY1" fmla="*/ 210031 h 214163"/>
              <a:gd name="connsiteX2" fmla="*/ 3192173 w 3192173"/>
              <a:gd name="connsiteY2" fmla="*/ 72734 h 214163"/>
              <a:gd name="connsiteX0" fmla="*/ 0 w 3192173"/>
              <a:gd name="connsiteY0" fmla="*/ 106087 h 142539"/>
              <a:gd name="connsiteX1" fmla="*/ 1303230 w 3192173"/>
              <a:gd name="connsiteY1" fmla="*/ 140412 h 142539"/>
              <a:gd name="connsiteX2" fmla="*/ 2510620 w 3192173"/>
              <a:gd name="connsiteY2" fmla="*/ 39794 h 142539"/>
              <a:gd name="connsiteX3" fmla="*/ 3192173 w 3192173"/>
              <a:gd name="connsiteY3" fmla="*/ 3115 h 142539"/>
              <a:gd name="connsiteX0" fmla="*/ 0 w 3192173"/>
              <a:gd name="connsiteY0" fmla="*/ 106087 h 108961"/>
              <a:gd name="connsiteX1" fmla="*/ 1303230 w 3192173"/>
              <a:gd name="connsiteY1" fmla="*/ 85493 h 108961"/>
              <a:gd name="connsiteX2" fmla="*/ 2510620 w 3192173"/>
              <a:gd name="connsiteY2" fmla="*/ 39794 h 108961"/>
              <a:gd name="connsiteX3" fmla="*/ 3192173 w 3192173"/>
              <a:gd name="connsiteY3" fmla="*/ 3115 h 108961"/>
              <a:gd name="connsiteX0" fmla="*/ 0 w 3192173"/>
              <a:gd name="connsiteY0" fmla="*/ 102972 h 106518"/>
              <a:gd name="connsiteX1" fmla="*/ 1303230 w 3192173"/>
              <a:gd name="connsiteY1" fmla="*/ 82378 h 106518"/>
              <a:gd name="connsiteX2" fmla="*/ 3192173 w 3192173"/>
              <a:gd name="connsiteY2" fmla="*/ 0 h 106518"/>
              <a:gd name="connsiteX0" fmla="*/ 0 w 3192173"/>
              <a:gd name="connsiteY0" fmla="*/ 102972 h 102972"/>
              <a:gd name="connsiteX1" fmla="*/ 3192173 w 3192173"/>
              <a:gd name="connsiteY1" fmla="*/ 0 h 102972"/>
              <a:gd name="connsiteX0" fmla="*/ 0 w 8495992"/>
              <a:gd name="connsiteY0" fmla="*/ 0 h 528595"/>
              <a:gd name="connsiteX1" fmla="*/ 8495992 w 8495992"/>
              <a:gd name="connsiteY1" fmla="*/ 528595 h 528595"/>
              <a:gd name="connsiteX0" fmla="*/ 0 w 866320"/>
              <a:gd name="connsiteY0" fmla="*/ 343243 h 343243"/>
              <a:gd name="connsiteX1" fmla="*/ 866320 w 866320"/>
              <a:gd name="connsiteY1" fmla="*/ 0 h 34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6320" h="343243">
                <a:moveTo>
                  <a:pt x="0" y="343243"/>
                </a:moveTo>
                <a:lnTo>
                  <a:pt x="866320" y="0"/>
                </a:lnTo>
              </a:path>
            </a:pathLst>
          </a:custGeom>
          <a:ln w="9525">
            <a:solidFill>
              <a:schemeClr val="tx2">
                <a:lumMod val="75000"/>
              </a:schemeClr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>
              <a:latin typeface="Trebuchet MS"/>
              <a:cs typeface="Trebuchet MS"/>
            </a:endParaRPr>
          </a:p>
        </p:txBody>
      </p:sp>
      <p:sp>
        <p:nvSpPr>
          <p:cNvPr id="52" name="Freeform 51"/>
          <p:cNvSpPr/>
          <p:nvPr/>
        </p:nvSpPr>
        <p:spPr>
          <a:xfrm flipV="1">
            <a:off x="4944493" y="5949666"/>
            <a:ext cx="611568" cy="200761"/>
          </a:xfrm>
          <a:custGeom>
            <a:avLst/>
            <a:gdLst>
              <a:gd name="connsiteX0" fmla="*/ 0 w 542324"/>
              <a:gd name="connsiteY0" fmla="*/ 7664 h 22069"/>
              <a:gd name="connsiteX1" fmla="*/ 0 w 542324"/>
              <a:gd name="connsiteY1" fmla="*/ 7664 h 22069"/>
              <a:gd name="connsiteX2" fmla="*/ 418756 w 542324"/>
              <a:gd name="connsiteY2" fmla="*/ 7664 h 22069"/>
              <a:gd name="connsiteX3" fmla="*/ 487405 w 542324"/>
              <a:gd name="connsiteY3" fmla="*/ 21394 h 22069"/>
              <a:gd name="connsiteX4" fmla="*/ 542324 w 542324"/>
              <a:gd name="connsiteY4" fmla="*/ 21394 h 22069"/>
              <a:gd name="connsiteX0" fmla="*/ 1318054 w 1864223"/>
              <a:gd name="connsiteY0" fmla="*/ 6890 h 130458"/>
              <a:gd name="connsiteX1" fmla="*/ 0 w 1864223"/>
              <a:gd name="connsiteY1" fmla="*/ 130458 h 130458"/>
              <a:gd name="connsiteX2" fmla="*/ 1736810 w 1864223"/>
              <a:gd name="connsiteY2" fmla="*/ 6890 h 130458"/>
              <a:gd name="connsiteX3" fmla="*/ 1805459 w 1864223"/>
              <a:gd name="connsiteY3" fmla="*/ 20620 h 130458"/>
              <a:gd name="connsiteX4" fmla="*/ 1860378 w 1864223"/>
              <a:gd name="connsiteY4" fmla="*/ 20620 h 130458"/>
              <a:gd name="connsiteX0" fmla="*/ 1318054 w 3322594"/>
              <a:gd name="connsiteY0" fmla="*/ 103700 h 1579646"/>
              <a:gd name="connsiteX1" fmla="*/ 0 w 3322594"/>
              <a:gd name="connsiteY1" fmla="*/ 227268 h 1579646"/>
              <a:gd name="connsiteX2" fmla="*/ 1736810 w 3322594"/>
              <a:gd name="connsiteY2" fmla="*/ 103700 h 1579646"/>
              <a:gd name="connsiteX3" fmla="*/ 1805459 w 3322594"/>
              <a:gd name="connsiteY3" fmla="*/ 117430 h 1579646"/>
              <a:gd name="connsiteX4" fmla="*/ 3322594 w 3322594"/>
              <a:gd name="connsiteY4" fmla="*/ 1579646 h 1579646"/>
              <a:gd name="connsiteX0" fmla="*/ 1318054 w 3322594"/>
              <a:gd name="connsiteY0" fmla="*/ 69246 h 1545192"/>
              <a:gd name="connsiteX1" fmla="*/ 0 w 3322594"/>
              <a:gd name="connsiteY1" fmla="*/ 192814 h 1545192"/>
              <a:gd name="connsiteX2" fmla="*/ 1736810 w 3322594"/>
              <a:gd name="connsiteY2" fmla="*/ 69246 h 1545192"/>
              <a:gd name="connsiteX3" fmla="*/ 2052594 w 3322594"/>
              <a:gd name="connsiteY3" fmla="*/ 131030 h 1545192"/>
              <a:gd name="connsiteX4" fmla="*/ 3322594 w 3322594"/>
              <a:gd name="connsiteY4" fmla="*/ 1545192 h 1545192"/>
              <a:gd name="connsiteX0" fmla="*/ 1318054 w 3322594"/>
              <a:gd name="connsiteY0" fmla="*/ 2874 h 1478820"/>
              <a:gd name="connsiteX1" fmla="*/ 0 w 3322594"/>
              <a:gd name="connsiteY1" fmla="*/ 126442 h 1478820"/>
              <a:gd name="connsiteX2" fmla="*/ 1736810 w 3322594"/>
              <a:gd name="connsiteY2" fmla="*/ 2874 h 1478820"/>
              <a:gd name="connsiteX3" fmla="*/ 1764269 w 3322594"/>
              <a:gd name="connsiteY3" fmla="*/ 215684 h 1478820"/>
              <a:gd name="connsiteX4" fmla="*/ 2052594 w 3322594"/>
              <a:gd name="connsiteY4" fmla="*/ 64658 h 1478820"/>
              <a:gd name="connsiteX5" fmla="*/ 3322594 w 3322594"/>
              <a:gd name="connsiteY5" fmla="*/ 1478820 h 1478820"/>
              <a:gd name="connsiteX0" fmla="*/ 1318054 w 3322594"/>
              <a:gd name="connsiteY0" fmla="*/ 69245 h 1545191"/>
              <a:gd name="connsiteX1" fmla="*/ 0 w 3322594"/>
              <a:gd name="connsiteY1" fmla="*/ 192813 h 1545191"/>
              <a:gd name="connsiteX2" fmla="*/ 1736810 w 3322594"/>
              <a:gd name="connsiteY2" fmla="*/ 69245 h 1545191"/>
              <a:gd name="connsiteX3" fmla="*/ 2052594 w 3322594"/>
              <a:gd name="connsiteY3" fmla="*/ 131029 h 1545191"/>
              <a:gd name="connsiteX4" fmla="*/ 3322594 w 3322594"/>
              <a:gd name="connsiteY4" fmla="*/ 1545191 h 1545191"/>
              <a:gd name="connsiteX0" fmla="*/ 1328349 w 3332889"/>
              <a:gd name="connsiteY0" fmla="*/ 22817 h 1498763"/>
              <a:gd name="connsiteX1" fmla="*/ 10295 w 3332889"/>
              <a:gd name="connsiteY1" fmla="*/ 146385 h 1498763"/>
              <a:gd name="connsiteX2" fmla="*/ 2062889 w 3332889"/>
              <a:gd name="connsiteY2" fmla="*/ 84601 h 1498763"/>
              <a:gd name="connsiteX3" fmla="*/ 3332889 w 3332889"/>
              <a:gd name="connsiteY3" fmla="*/ 1498763 h 1498763"/>
              <a:gd name="connsiteX0" fmla="*/ 0 w 3322594"/>
              <a:gd name="connsiteY0" fmla="*/ 146385 h 1498763"/>
              <a:gd name="connsiteX1" fmla="*/ 2052594 w 3322594"/>
              <a:gd name="connsiteY1" fmla="*/ 84601 h 1498763"/>
              <a:gd name="connsiteX2" fmla="*/ 3322594 w 3322594"/>
              <a:gd name="connsiteY2" fmla="*/ 1498763 h 1498763"/>
              <a:gd name="connsiteX0" fmla="*/ 0 w 3322594"/>
              <a:gd name="connsiteY0" fmla="*/ 0 h 1352378"/>
              <a:gd name="connsiteX1" fmla="*/ 1970215 w 3322594"/>
              <a:gd name="connsiteY1" fmla="*/ 212811 h 1352378"/>
              <a:gd name="connsiteX2" fmla="*/ 3322594 w 3322594"/>
              <a:gd name="connsiteY2" fmla="*/ 1352378 h 1352378"/>
              <a:gd name="connsiteX0" fmla="*/ 0 w 3322594"/>
              <a:gd name="connsiteY0" fmla="*/ 4954 h 1357332"/>
              <a:gd name="connsiteX1" fmla="*/ 1777999 w 3322594"/>
              <a:gd name="connsiteY1" fmla="*/ 162846 h 1357332"/>
              <a:gd name="connsiteX2" fmla="*/ 3322594 w 3322594"/>
              <a:gd name="connsiteY2" fmla="*/ 1357332 h 1357332"/>
              <a:gd name="connsiteX0" fmla="*/ 0 w 3322594"/>
              <a:gd name="connsiteY0" fmla="*/ 41430 h 1393808"/>
              <a:gd name="connsiteX1" fmla="*/ 1880972 w 3322594"/>
              <a:gd name="connsiteY1" fmla="*/ 123808 h 1393808"/>
              <a:gd name="connsiteX2" fmla="*/ 3322594 w 3322594"/>
              <a:gd name="connsiteY2" fmla="*/ 1393808 h 1393808"/>
              <a:gd name="connsiteX0" fmla="*/ 0 w 3322594"/>
              <a:gd name="connsiteY0" fmla="*/ 33376 h 1385754"/>
              <a:gd name="connsiteX1" fmla="*/ 2004540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33376 h 1385754"/>
              <a:gd name="connsiteX1" fmla="*/ 1977081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0 h 1352378"/>
              <a:gd name="connsiteX1" fmla="*/ 1455392 w 3322594"/>
              <a:gd name="connsiteY1" fmla="*/ 446216 h 1352378"/>
              <a:gd name="connsiteX2" fmla="*/ 3322594 w 3322594"/>
              <a:gd name="connsiteY2" fmla="*/ 1352378 h 1352378"/>
              <a:gd name="connsiteX0" fmla="*/ 0 w 3300860"/>
              <a:gd name="connsiteY0" fmla="*/ 0 h 1125838"/>
              <a:gd name="connsiteX1" fmla="*/ 1455392 w 3300860"/>
              <a:gd name="connsiteY1" fmla="*/ 446216 h 1125838"/>
              <a:gd name="connsiteX2" fmla="*/ 3300860 w 3300860"/>
              <a:gd name="connsiteY2" fmla="*/ 1125838 h 1125838"/>
              <a:gd name="connsiteX0" fmla="*/ 0 w 3300860"/>
              <a:gd name="connsiteY0" fmla="*/ 0 h 1125838"/>
              <a:gd name="connsiteX1" fmla="*/ 1390180 w 3300860"/>
              <a:gd name="connsiteY1" fmla="*/ 473676 h 1125838"/>
              <a:gd name="connsiteX2" fmla="*/ 3300860 w 3300860"/>
              <a:gd name="connsiteY2" fmla="*/ 1125838 h 1125838"/>
              <a:gd name="connsiteX0" fmla="*/ 0 w 3300860"/>
              <a:gd name="connsiteY0" fmla="*/ 0 h 1091514"/>
              <a:gd name="connsiteX1" fmla="*/ 1390180 w 3300860"/>
              <a:gd name="connsiteY1" fmla="*/ 439352 h 1091514"/>
              <a:gd name="connsiteX2" fmla="*/ 3300860 w 3300860"/>
              <a:gd name="connsiteY2" fmla="*/ 1091514 h 1091514"/>
              <a:gd name="connsiteX0" fmla="*/ 0 w 3192173"/>
              <a:gd name="connsiteY0" fmla="*/ 142800 h 582634"/>
              <a:gd name="connsiteX1" fmla="*/ 1390180 w 3192173"/>
              <a:gd name="connsiteY1" fmla="*/ 582152 h 582634"/>
              <a:gd name="connsiteX2" fmla="*/ 3192173 w 3192173"/>
              <a:gd name="connsiteY2" fmla="*/ 39828 h 582634"/>
              <a:gd name="connsiteX0" fmla="*/ 0 w 3192173"/>
              <a:gd name="connsiteY0" fmla="*/ 175706 h 214163"/>
              <a:gd name="connsiteX1" fmla="*/ 1303230 w 3192173"/>
              <a:gd name="connsiteY1" fmla="*/ 210031 h 214163"/>
              <a:gd name="connsiteX2" fmla="*/ 3192173 w 3192173"/>
              <a:gd name="connsiteY2" fmla="*/ 72734 h 214163"/>
              <a:gd name="connsiteX0" fmla="*/ 0 w 3192173"/>
              <a:gd name="connsiteY0" fmla="*/ 106087 h 142539"/>
              <a:gd name="connsiteX1" fmla="*/ 1303230 w 3192173"/>
              <a:gd name="connsiteY1" fmla="*/ 140412 h 142539"/>
              <a:gd name="connsiteX2" fmla="*/ 2510620 w 3192173"/>
              <a:gd name="connsiteY2" fmla="*/ 39794 h 142539"/>
              <a:gd name="connsiteX3" fmla="*/ 3192173 w 3192173"/>
              <a:gd name="connsiteY3" fmla="*/ 3115 h 142539"/>
              <a:gd name="connsiteX0" fmla="*/ 0 w 3192173"/>
              <a:gd name="connsiteY0" fmla="*/ 106087 h 108961"/>
              <a:gd name="connsiteX1" fmla="*/ 1303230 w 3192173"/>
              <a:gd name="connsiteY1" fmla="*/ 85493 h 108961"/>
              <a:gd name="connsiteX2" fmla="*/ 2510620 w 3192173"/>
              <a:gd name="connsiteY2" fmla="*/ 39794 h 108961"/>
              <a:gd name="connsiteX3" fmla="*/ 3192173 w 3192173"/>
              <a:gd name="connsiteY3" fmla="*/ 3115 h 108961"/>
              <a:gd name="connsiteX0" fmla="*/ 0 w 3192173"/>
              <a:gd name="connsiteY0" fmla="*/ 102972 h 106518"/>
              <a:gd name="connsiteX1" fmla="*/ 1303230 w 3192173"/>
              <a:gd name="connsiteY1" fmla="*/ 82378 h 106518"/>
              <a:gd name="connsiteX2" fmla="*/ 3192173 w 3192173"/>
              <a:gd name="connsiteY2" fmla="*/ 0 h 106518"/>
              <a:gd name="connsiteX0" fmla="*/ 0 w 3192173"/>
              <a:gd name="connsiteY0" fmla="*/ 102972 h 102972"/>
              <a:gd name="connsiteX1" fmla="*/ 3192173 w 3192173"/>
              <a:gd name="connsiteY1" fmla="*/ 0 h 102972"/>
              <a:gd name="connsiteX0" fmla="*/ 0 w 8495992"/>
              <a:gd name="connsiteY0" fmla="*/ 0 h 528595"/>
              <a:gd name="connsiteX1" fmla="*/ 8495992 w 8495992"/>
              <a:gd name="connsiteY1" fmla="*/ 528595 h 528595"/>
              <a:gd name="connsiteX0" fmla="*/ 0 w 4160571"/>
              <a:gd name="connsiteY0" fmla="*/ 41188 h 41188"/>
              <a:gd name="connsiteX1" fmla="*/ 4160571 w 4160571"/>
              <a:gd name="connsiteY1" fmla="*/ 0 h 41188"/>
              <a:gd name="connsiteX0" fmla="*/ 0 w 4863609"/>
              <a:gd name="connsiteY0" fmla="*/ 41188 h 41188"/>
              <a:gd name="connsiteX1" fmla="*/ 4863609 w 4863609"/>
              <a:gd name="connsiteY1" fmla="*/ 0 h 41188"/>
              <a:gd name="connsiteX0" fmla="*/ 0 w 4980785"/>
              <a:gd name="connsiteY0" fmla="*/ 109837 h 109837"/>
              <a:gd name="connsiteX1" fmla="*/ 4980785 w 4980785"/>
              <a:gd name="connsiteY1" fmla="*/ 0 h 10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80785" h="109837">
                <a:moveTo>
                  <a:pt x="0" y="109837"/>
                </a:moveTo>
                <a:lnTo>
                  <a:pt x="4980785" y="0"/>
                </a:lnTo>
              </a:path>
            </a:pathLst>
          </a:custGeom>
          <a:ln w="9525">
            <a:solidFill>
              <a:schemeClr val="tx2">
                <a:lumMod val="75000"/>
              </a:schemeClr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>
              <a:latin typeface="Trebuchet MS"/>
              <a:cs typeface="Trebuchet MS"/>
            </a:endParaRPr>
          </a:p>
        </p:txBody>
      </p:sp>
      <p:sp>
        <p:nvSpPr>
          <p:cNvPr id="53" name="Title 103"/>
          <p:cNvSpPr txBox="1">
            <a:spLocks/>
          </p:cNvSpPr>
          <p:nvPr/>
        </p:nvSpPr>
        <p:spPr>
          <a:xfrm>
            <a:off x="1" y="-1"/>
            <a:ext cx="9144000" cy="114622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595959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3200" b="1" dirty="0">
                <a:solidFill>
                  <a:srgbClr val="000000"/>
                </a:solidFill>
                <a:latin typeface="Trebuchet MS"/>
                <a:cs typeface="Trebuchet MS"/>
              </a:rPr>
              <a:t>A Unified Approach to Science Outreach</a:t>
            </a:r>
          </a:p>
        </p:txBody>
      </p:sp>
      <p:sp>
        <p:nvSpPr>
          <p:cNvPr id="90" name="Freeform 89"/>
          <p:cNvSpPr/>
          <p:nvPr/>
        </p:nvSpPr>
        <p:spPr>
          <a:xfrm flipV="1">
            <a:off x="6961054" y="4092400"/>
            <a:ext cx="1066471" cy="1156516"/>
          </a:xfrm>
          <a:custGeom>
            <a:avLst/>
            <a:gdLst>
              <a:gd name="connsiteX0" fmla="*/ 0 w 542324"/>
              <a:gd name="connsiteY0" fmla="*/ 7664 h 22069"/>
              <a:gd name="connsiteX1" fmla="*/ 0 w 542324"/>
              <a:gd name="connsiteY1" fmla="*/ 7664 h 22069"/>
              <a:gd name="connsiteX2" fmla="*/ 418756 w 542324"/>
              <a:gd name="connsiteY2" fmla="*/ 7664 h 22069"/>
              <a:gd name="connsiteX3" fmla="*/ 487405 w 542324"/>
              <a:gd name="connsiteY3" fmla="*/ 21394 h 22069"/>
              <a:gd name="connsiteX4" fmla="*/ 542324 w 542324"/>
              <a:gd name="connsiteY4" fmla="*/ 21394 h 22069"/>
              <a:gd name="connsiteX0" fmla="*/ 1318054 w 1864223"/>
              <a:gd name="connsiteY0" fmla="*/ 6890 h 130458"/>
              <a:gd name="connsiteX1" fmla="*/ 0 w 1864223"/>
              <a:gd name="connsiteY1" fmla="*/ 130458 h 130458"/>
              <a:gd name="connsiteX2" fmla="*/ 1736810 w 1864223"/>
              <a:gd name="connsiteY2" fmla="*/ 6890 h 130458"/>
              <a:gd name="connsiteX3" fmla="*/ 1805459 w 1864223"/>
              <a:gd name="connsiteY3" fmla="*/ 20620 h 130458"/>
              <a:gd name="connsiteX4" fmla="*/ 1860378 w 1864223"/>
              <a:gd name="connsiteY4" fmla="*/ 20620 h 130458"/>
              <a:gd name="connsiteX0" fmla="*/ 1318054 w 3322594"/>
              <a:gd name="connsiteY0" fmla="*/ 103700 h 1579646"/>
              <a:gd name="connsiteX1" fmla="*/ 0 w 3322594"/>
              <a:gd name="connsiteY1" fmla="*/ 227268 h 1579646"/>
              <a:gd name="connsiteX2" fmla="*/ 1736810 w 3322594"/>
              <a:gd name="connsiteY2" fmla="*/ 103700 h 1579646"/>
              <a:gd name="connsiteX3" fmla="*/ 1805459 w 3322594"/>
              <a:gd name="connsiteY3" fmla="*/ 117430 h 1579646"/>
              <a:gd name="connsiteX4" fmla="*/ 3322594 w 3322594"/>
              <a:gd name="connsiteY4" fmla="*/ 1579646 h 1579646"/>
              <a:gd name="connsiteX0" fmla="*/ 1318054 w 3322594"/>
              <a:gd name="connsiteY0" fmla="*/ 69246 h 1545192"/>
              <a:gd name="connsiteX1" fmla="*/ 0 w 3322594"/>
              <a:gd name="connsiteY1" fmla="*/ 192814 h 1545192"/>
              <a:gd name="connsiteX2" fmla="*/ 1736810 w 3322594"/>
              <a:gd name="connsiteY2" fmla="*/ 69246 h 1545192"/>
              <a:gd name="connsiteX3" fmla="*/ 2052594 w 3322594"/>
              <a:gd name="connsiteY3" fmla="*/ 131030 h 1545192"/>
              <a:gd name="connsiteX4" fmla="*/ 3322594 w 3322594"/>
              <a:gd name="connsiteY4" fmla="*/ 1545192 h 1545192"/>
              <a:gd name="connsiteX0" fmla="*/ 1318054 w 3322594"/>
              <a:gd name="connsiteY0" fmla="*/ 2874 h 1478820"/>
              <a:gd name="connsiteX1" fmla="*/ 0 w 3322594"/>
              <a:gd name="connsiteY1" fmla="*/ 126442 h 1478820"/>
              <a:gd name="connsiteX2" fmla="*/ 1736810 w 3322594"/>
              <a:gd name="connsiteY2" fmla="*/ 2874 h 1478820"/>
              <a:gd name="connsiteX3" fmla="*/ 1764269 w 3322594"/>
              <a:gd name="connsiteY3" fmla="*/ 215684 h 1478820"/>
              <a:gd name="connsiteX4" fmla="*/ 2052594 w 3322594"/>
              <a:gd name="connsiteY4" fmla="*/ 64658 h 1478820"/>
              <a:gd name="connsiteX5" fmla="*/ 3322594 w 3322594"/>
              <a:gd name="connsiteY5" fmla="*/ 1478820 h 1478820"/>
              <a:gd name="connsiteX0" fmla="*/ 1318054 w 3322594"/>
              <a:gd name="connsiteY0" fmla="*/ 69245 h 1545191"/>
              <a:gd name="connsiteX1" fmla="*/ 0 w 3322594"/>
              <a:gd name="connsiteY1" fmla="*/ 192813 h 1545191"/>
              <a:gd name="connsiteX2" fmla="*/ 1736810 w 3322594"/>
              <a:gd name="connsiteY2" fmla="*/ 69245 h 1545191"/>
              <a:gd name="connsiteX3" fmla="*/ 2052594 w 3322594"/>
              <a:gd name="connsiteY3" fmla="*/ 131029 h 1545191"/>
              <a:gd name="connsiteX4" fmla="*/ 3322594 w 3322594"/>
              <a:gd name="connsiteY4" fmla="*/ 1545191 h 1545191"/>
              <a:gd name="connsiteX0" fmla="*/ 1328349 w 3332889"/>
              <a:gd name="connsiteY0" fmla="*/ 22817 h 1498763"/>
              <a:gd name="connsiteX1" fmla="*/ 10295 w 3332889"/>
              <a:gd name="connsiteY1" fmla="*/ 146385 h 1498763"/>
              <a:gd name="connsiteX2" fmla="*/ 2062889 w 3332889"/>
              <a:gd name="connsiteY2" fmla="*/ 84601 h 1498763"/>
              <a:gd name="connsiteX3" fmla="*/ 3332889 w 3332889"/>
              <a:gd name="connsiteY3" fmla="*/ 1498763 h 1498763"/>
              <a:gd name="connsiteX0" fmla="*/ 0 w 3322594"/>
              <a:gd name="connsiteY0" fmla="*/ 146385 h 1498763"/>
              <a:gd name="connsiteX1" fmla="*/ 2052594 w 3322594"/>
              <a:gd name="connsiteY1" fmla="*/ 84601 h 1498763"/>
              <a:gd name="connsiteX2" fmla="*/ 3322594 w 3322594"/>
              <a:gd name="connsiteY2" fmla="*/ 1498763 h 1498763"/>
              <a:gd name="connsiteX0" fmla="*/ 0 w 3322594"/>
              <a:gd name="connsiteY0" fmla="*/ 0 h 1352378"/>
              <a:gd name="connsiteX1" fmla="*/ 1970215 w 3322594"/>
              <a:gd name="connsiteY1" fmla="*/ 212811 h 1352378"/>
              <a:gd name="connsiteX2" fmla="*/ 3322594 w 3322594"/>
              <a:gd name="connsiteY2" fmla="*/ 1352378 h 1352378"/>
              <a:gd name="connsiteX0" fmla="*/ 0 w 3322594"/>
              <a:gd name="connsiteY0" fmla="*/ 4954 h 1357332"/>
              <a:gd name="connsiteX1" fmla="*/ 1777999 w 3322594"/>
              <a:gd name="connsiteY1" fmla="*/ 162846 h 1357332"/>
              <a:gd name="connsiteX2" fmla="*/ 3322594 w 3322594"/>
              <a:gd name="connsiteY2" fmla="*/ 1357332 h 1357332"/>
              <a:gd name="connsiteX0" fmla="*/ 0 w 3322594"/>
              <a:gd name="connsiteY0" fmla="*/ 41430 h 1393808"/>
              <a:gd name="connsiteX1" fmla="*/ 1880972 w 3322594"/>
              <a:gd name="connsiteY1" fmla="*/ 123808 h 1393808"/>
              <a:gd name="connsiteX2" fmla="*/ 3322594 w 3322594"/>
              <a:gd name="connsiteY2" fmla="*/ 1393808 h 1393808"/>
              <a:gd name="connsiteX0" fmla="*/ 0 w 3322594"/>
              <a:gd name="connsiteY0" fmla="*/ 33376 h 1385754"/>
              <a:gd name="connsiteX1" fmla="*/ 2004540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33376 h 1385754"/>
              <a:gd name="connsiteX1" fmla="*/ 1977081 w 3322594"/>
              <a:gd name="connsiteY1" fmla="*/ 129484 h 1385754"/>
              <a:gd name="connsiteX2" fmla="*/ 3322594 w 3322594"/>
              <a:gd name="connsiteY2" fmla="*/ 1385754 h 1385754"/>
              <a:gd name="connsiteX0" fmla="*/ 0 w 2615513"/>
              <a:gd name="connsiteY0" fmla="*/ 48480 h 1620533"/>
              <a:gd name="connsiteX1" fmla="*/ 1977081 w 2615513"/>
              <a:gd name="connsiteY1" fmla="*/ 144588 h 1620533"/>
              <a:gd name="connsiteX2" fmla="*/ 2615513 w 2615513"/>
              <a:gd name="connsiteY2" fmla="*/ 1620533 h 1620533"/>
              <a:gd name="connsiteX0" fmla="*/ 0 w 2615513"/>
              <a:gd name="connsiteY0" fmla="*/ 22409 h 1594462"/>
              <a:gd name="connsiteX1" fmla="*/ 1620108 w 2615513"/>
              <a:gd name="connsiteY1" fmla="*/ 166571 h 1594462"/>
              <a:gd name="connsiteX2" fmla="*/ 2615513 w 2615513"/>
              <a:gd name="connsiteY2" fmla="*/ 1594462 h 1594462"/>
              <a:gd name="connsiteX0" fmla="*/ 0 w 2615513"/>
              <a:gd name="connsiteY0" fmla="*/ 45140 h 1569139"/>
              <a:gd name="connsiteX1" fmla="*/ 1620108 w 2615513"/>
              <a:gd name="connsiteY1" fmla="*/ 141248 h 1569139"/>
              <a:gd name="connsiteX2" fmla="*/ 2615513 w 2615513"/>
              <a:gd name="connsiteY2" fmla="*/ 1569139 h 1569139"/>
              <a:gd name="connsiteX0" fmla="*/ 0 w 1721987"/>
              <a:gd name="connsiteY0" fmla="*/ 297360 h 5283636"/>
              <a:gd name="connsiteX1" fmla="*/ 1620108 w 1721987"/>
              <a:gd name="connsiteY1" fmla="*/ 393468 h 5283636"/>
              <a:gd name="connsiteX2" fmla="*/ 1572144 w 1721987"/>
              <a:gd name="connsiteY2" fmla="*/ 5283636 h 5283636"/>
              <a:gd name="connsiteX0" fmla="*/ 0 w 1572144"/>
              <a:gd name="connsiteY0" fmla="*/ -1 h 4986275"/>
              <a:gd name="connsiteX1" fmla="*/ 840115 w 1572144"/>
              <a:gd name="connsiteY1" fmla="*/ 1841792 h 4986275"/>
              <a:gd name="connsiteX2" fmla="*/ 1572144 w 1572144"/>
              <a:gd name="connsiteY2" fmla="*/ 4986275 h 4986275"/>
              <a:gd name="connsiteX0" fmla="*/ 0 w 1572144"/>
              <a:gd name="connsiteY0" fmla="*/ -1 h 4986275"/>
              <a:gd name="connsiteX1" fmla="*/ 1572144 w 1572144"/>
              <a:gd name="connsiteY1" fmla="*/ 4986275 h 498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2144" h="4986275">
                <a:moveTo>
                  <a:pt x="0" y="-1"/>
                </a:moveTo>
                <a:lnTo>
                  <a:pt x="1572144" y="4986275"/>
                </a:lnTo>
              </a:path>
            </a:pathLst>
          </a:custGeom>
          <a:ln w="9525">
            <a:solidFill>
              <a:schemeClr val="tx2">
                <a:lumMod val="75000"/>
              </a:schemeClr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>
              <a:latin typeface="Trebuchet MS"/>
              <a:cs typeface="Trebuchet MS"/>
            </a:endParaRPr>
          </a:p>
        </p:txBody>
      </p:sp>
      <p:sp>
        <p:nvSpPr>
          <p:cNvPr id="92" name="Freeform 91"/>
          <p:cNvSpPr/>
          <p:nvPr/>
        </p:nvSpPr>
        <p:spPr>
          <a:xfrm flipV="1">
            <a:off x="4881732" y="1651841"/>
            <a:ext cx="500180" cy="118472"/>
          </a:xfrm>
          <a:custGeom>
            <a:avLst/>
            <a:gdLst>
              <a:gd name="connsiteX0" fmla="*/ 0 w 542324"/>
              <a:gd name="connsiteY0" fmla="*/ 7664 h 22069"/>
              <a:gd name="connsiteX1" fmla="*/ 0 w 542324"/>
              <a:gd name="connsiteY1" fmla="*/ 7664 h 22069"/>
              <a:gd name="connsiteX2" fmla="*/ 418756 w 542324"/>
              <a:gd name="connsiteY2" fmla="*/ 7664 h 22069"/>
              <a:gd name="connsiteX3" fmla="*/ 487405 w 542324"/>
              <a:gd name="connsiteY3" fmla="*/ 21394 h 22069"/>
              <a:gd name="connsiteX4" fmla="*/ 542324 w 542324"/>
              <a:gd name="connsiteY4" fmla="*/ 21394 h 22069"/>
              <a:gd name="connsiteX0" fmla="*/ 1318054 w 1864223"/>
              <a:gd name="connsiteY0" fmla="*/ 6890 h 130458"/>
              <a:gd name="connsiteX1" fmla="*/ 0 w 1864223"/>
              <a:gd name="connsiteY1" fmla="*/ 130458 h 130458"/>
              <a:gd name="connsiteX2" fmla="*/ 1736810 w 1864223"/>
              <a:gd name="connsiteY2" fmla="*/ 6890 h 130458"/>
              <a:gd name="connsiteX3" fmla="*/ 1805459 w 1864223"/>
              <a:gd name="connsiteY3" fmla="*/ 20620 h 130458"/>
              <a:gd name="connsiteX4" fmla="*/ 1860378 w 1864223"/>
              <a:gd name="connsiteY4" fmla="*/ 20620 h 130458"/>
              <a:gd name="connsiteX0" fmla="*/ 1318054 w 3322594"/>
              <a:gd name="connsiteY0" fmla="*/ 103700 h 1579646"/>
              <a:gd name="connsiteX1" fmla="*/ 0 w 3322594"/>
              <a:gd name="connsiteY1" fmla="*/ 227268 h 1579646"/>
              <a:gd name="connsiteX2" fmla="*/ 1736810 w 3322594"/>
              <a:gd name="connsiteY2" fmla="*/ 103700 h 1579646"/>
              <a:gd name="connsiteX3" fmla="*/ 1805459 w 3322594"/>
              <a:gd name="connsiteY3" fmla="*/ 117430 h 1579646"/>
              <a:gd name="connsiteX4" fmla="*/ 3322594 w 3322594"/>
              <a:gd name="connsiteY4" fmla="*/ 1579646 h 1579646"/>
              <a:gd name="connsiteX0" fmla="*/ 1318054 w 3322594"/>
              <a:gd name="connsiteY0" fmla="*/ 69246 h 1545192"/>
              <a:gd name="connsiteX1" fmla="*/ 0 w 3322594"/>
              <a:gd name="connsiteY1" fmla="*/ 192814 h 1545192"/>
              <a:gd name="connsiteX2" fmla="*/ 1736810 w 3322594"/>
              <a:gd name="connsiteY2" fmla="*/ 69246 h 1545192"/>
              <a:gd name="connsiteX3" fmla="*/ 2052594 w 3322594"/>
              <a:gd name="connsiteY3" fmla="*/ 131030 h 1545192"/>
              <a:gd name="connsiteX4" fmla="*/ 3322594 w 3322594"/>
              <a:gd name="connsiteY4" fmla="*/ 1545192 h 1545192"/>
              <a:gd name="connsiteX0" fmla="*/ 1318054 w 3322594"/>
              <a:gd name="connsiteY0" fmla="*/ 2874 h 1478820"/>
              <a:gd name="connsiteX1" fmla="*/ 0 w 3322594"/>
              <a:gd name="connsiteY1" fmla="*/ 126442 h 1478820"/>
              <a:gd name="connsiteX2" fmla="*/ 1736810 w 3322594"/>
              <a:gd name="connsiteY2" fmla="*/ 2874 h 1478820"/>
              <a:gd name="connsiteX3" fmla="*/ 1764269 w 3322594"/>
              <a:gd name="connsiteY3" fmla="*/ 215684 h 1478820"/>
              <a:gd name="connsiteX4" fmla="*/ 2052594 w 3322594"/>
              <a:gd name="connsiteY4" fmla="*/ 64658 h 1478820"/>
              <a:gd name="connsiteX5" fmla="*/ 3322594 w 3322594"/>
              <a:gd name="connsiteY5" fmla="*/ 1478820 h 1478820"/>
              <a:gd name="connsiteX0" fmla="*/ 1318054 w 3322594"/>
              <a:gd name="connsiteY0" fmla="*/ 69245 h 1545191"/>
              <a:gd name="connsiteX1" fmla="*/ 0 w 3322594"/>
              <a:gd name="connsiteY1" fmla="*/ 192813 h 1545191"/>
              <a:gd name="connsiteX2" fmla="*/ 1736810 w 3322594"/>
              <a:gd name="connsiteY2" fmla="*/ 69245 h 1545191"/>
              <a:gd name="connsiteX3" fmla="*/ 2052594 w 3322594"/>
              <a:gd name="connsiteY3" fmla="*/ 131029 h 1545191"/>
              <a:gd name="connsiteX4" fmla="*/ 3322594 w 3322594"/>
              <a:gd name="connsiteY4" fmla="*/ 1545191 h 1545191"/>
              <a:gd name="connsiteX0" fmla="*/ 1328349 w 3332889"/>
              <a:gd name="connsiteY0" fmla="*/ 22817 h 1498763"/>
              <a:gd name="connsiteX1" fmla="*/ 10295 w 3332889"/>
              <a:gd name="connsiteY1" fmla="*/ 146385 h 1498763"/>
              <a:gd name="connsiteX2" fmla="*/ 2062889 w 3332889"/>
              <a:gd name="connsiteY2" fmla="*/ 84601 h 1498763"/>
              <a:gd name="connsiteX3" fmla="*/ 3332889 w 3332889"/>
              <a:gd name="connsiteY3" fmla="*/ 1498763 h 1498763"/>
              <a:gd name="connsiteX0" fmla="*/ 0 w 3322594"/>
              <a:gd name="connsiteY0" fmla="*/ 146385 h 1498763"/>
              <a:gd name="connsiteX1" fmla="*/ 2052594 w 3322594"/>
              <a:gd name="connsiteY1" fmla="*/ 84601 h 1498763"/>
              <a:gd name="connsiteX2" fmla="*/ 3322594 w 3322594"/>
              <a:gd name="connsiteY2" fmla="*/ 1498763 h 1498763"/>
              <a:gd name="connsiteX0" fmla="*/ 0 w 3322594"/>
              <a:gd name="connsiteY0" fmla="*/ 0 h 1352378"/>
              <a:gd name="connsiteX1" fmla="*/ 1970215 w 3322594"/>
              <a:gd name="connsiteY1" fmla="*/ 212811 h 1352378"/>
              <a:gd name="connsiteX2" fmla="*/ 3322594 w 3322594"/>
              <a:gd name="connsiteY2" fmla="*/ 1352378 h 1352378"/>
              <a:gd name="connsiteX0" fmla="*/ 0 w 3322594"/>
              <a:gd name="connsiteY0" fmla="*/ 4954 h 1357332"/>
              <a:gd name="connsiteX1" fmla="*/ 1777999 w 3322594"/>
              <a:gd name="connsiteY1" fmla="*/ 162846 h 1357332"/>
              <a:gd name="connsiteX2" fmla="*/ 3322594 w 3322594"/>
              <a:gd name="connsiteY2" fmla="*/ 1357332 h 1357332"/>
              <a:gd name="connsiteX0" fmla="*/ 0 w 3322594"/>
              <a:gd name="connsiteY0" fmla="*/ 41430 h 1393808"/>
              <a:gd name="connsiteX1" fmla="*/ 1880972 w 3322594"/>
              <a:gd name="connsiteY1" fmla="*/ 123808 h 1393808"/>
              <a:gd name="connsiteX2" fmla="*/ 3322594 w 3322594"/>
              <a:gd name="connsiteY2" fmla="*/ 1393808 h 1393808"/>
              <a:gd name="connsiteX0" fmla="*/ 0 w 3322594"/>
              <a:gd name="connsiteY0" fmla="*/ 33376 h 1385754"/>
              <a:gd name="connsiteX1" fmla="*/ 2004540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33376 h 1385754"/>
              <a:gd name="connsiteX1" fmla="*/ 1977081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0 h 1352378"/>
              <a:gd name="connsiteX1" fmla="*/ 1455392 w 3322594"/>
              <a:gd name="connsiteY1" fmla="*/ 446216 h 1352378"/>
              <a:gd name="connsiteX2" fmla="*/ 3322594 w 3322594"/>
              <a:gd name="connsiteY2" fmla="*/ 1352378 h 1352378"/>
              <a:gd name="connsiteX0" fmla="*/ 0 w 3300860"/>
              <a:gd name="connsiteY0" fmla="*/ 0 h 1125838"/>
              <a:gd name="connsiteX1" fmla="*/ 1455392 w 3300860"/>
              <a:gd name="connsiteY1" fmla="*/ 446216 h 1125838"/>
              <a:gd name="connsiteX2" fmla="*/ 3300860 w 3300860"/>
              <a:gd name="connsiteY2" fmla="*/ 1125838 h 1125838"/>
              <a:gd name="connsiteX0" fmla="*/ 0 w 3300860"/>
              <a:gd name="connsiteY0" fmla="*/ 0 h 1125838"/>
              <a:gd name="connsiteX1" fmla="*/ 1390180 w 3300860"/>
              <a:gd name="connsiteY1" fmla="*/ 473676 h 1125838"/>
              <a:gd name="connsiteX2" fmla="*/ 3300860 w 3300860"/>
              <a:gd name="connsiteY2" fmla="*/ 1125838 h 1125838"/>
              <a:gd name="connsiteX0" fmla="*/ 0 w 3300860"/>
              <a:gd name="connsiteY0" fmla="*/ 0 h 1091514"/>
              <a:gd name="connsiteX1" fmla="*/ 1390180 w 3300860"/>
              <a:gd name="connsiteY1" fmla="*/ 439352 h 1091514"/>
              <a:gd name="connsiteX2" fmla="*/ 3300860 w 3300860"/>
              <a:gd name="connsiteY2" fmla="*/ 1091514 h 1091514"/>
              <a:gd name="connsiteX0" fmla="*/ 0 w 3192173"/>
              <a:gd name="connsiteY0" fmla="*/ 142800 h 582634"/>
              <a:gd name="connsiteX1" fmla="*/ 1390180 w 3192173"/>
              <a:gd name="connsiteY1" fmla="*/ 582152 h 582634"/>
              <a:gd name="connsiteX2" fmla="*/ 3192173 w 3192173"/>
              <a:gd name="connsiteY2" fmla="*/ 39828 h 582634"/>
              <a:gd name="connsiteX0" fmla="*/ 0 w 3192173"/>
              <a:gd name="connsiteY0" fmla="*/ 175706 h 214163"/>
              <a:gd name="connsiteX1" fmla="*/ 1303230 w 3192173"/>
              <a:gd name="connsiteY1" fmla="*/ 210031 h 214163"/>
              <a:gd name="connsiteX2" fmla="*/ 3192173 w 3192173"/>
              <a:gd name="connsiteY2" fmla="*/ 72734 h 214163"/>
              <a:gd name="connsiteX0" fmla="*/ 0 w 3192173"/>
              <a:gd name="connsiteY0" fmla="*/ 106087 h 142539"/>
              <a:gd name="connsiteX1" fmla="*/ 1303230 w 3192173"/>
              <a:gd name="connsiteY1" fmla="*/ 140412 h 142539"/>
              <a:gd name="connsiteX2" fmla="*/ 2510620 w 3192173"/>
              <a:gd name="connsiteY2" fmla="*/ 39794 h 142539"/>
              <a:gd name="connsiteX3" fmla="*/ 3192173 w 3192173"/>
              <a:gd name="connsiteY3" fmla="*/ 3115 h 142539"/>
              <a:gd name="connsiteX0" fmla="*/ 0 w 3192173"/>
              <a:gd name="connsiteY0" fmla="*/ 106087 h 108961"/>
              <a:gd name="connsiteX1" fmla="*/ 1303230 w 3192173"/>
              <a:gd name="connsiteY1" fmla="*/ 85493 h 108961"/>
              <a:gd name="connsiteX2" fmla="*/ 2510620 w 3192173"/>
              <a:gd name="connsiteY2" fmla="*/ 39794 h 108961"/>
              <a:gd name="connsiteX3" fmla="*/ 3192173 w 3192173"/>
              <a:gd name="connsiteY3" fmla="*/ 3115 h 108961"/>
              <a:gd name="connsiteX0" fmla="*/ 0 w 3192173"/>
              <a:gd name="connsiteY0" fmla="*/ 102972 h 106518"/>
              <a:gd name="connsiteX1" fmla="*/ 1303230 w 3192173"/>
              <a:gd name="connsiteY1" fmla="*/ 82378 h 106518"/>
              <a:gd name="connsiteX2" fmla="*/ 3192173 w 3192173"/>
              <a:gd name="connsiteY2" fmla="*/ 0 h 106518"/>
              <a:gd name="connsiteX0" fmla="*/ 0 w 3192173"/>
              <a:gd name="connsiteY0" fmla="*/ 102972 h 102972"/>
              <a:gd name="connsiteX1" fmla="*/ 3192173 w 3192173"/>
              <a:gd name="connsiteY1" fmla="*/ 0 h 102972"/>
              <a:gd name="connsiteX0" fmla="*/ 0 w 8495992"/>
              <a:gd name="connsiteY0" fmla="*/ 0 h 528595"/>
              <a:gd name="connsiteX1" fmla="*/ 8495992 w 8495992"/>
              <a:gd name="connsiteY1" fmla="*/ 528595 h 52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95992" h="528595">
                <a:moveTo>
                  <a:pt x="0" y="0"/>
                </a:moveTo>
                <a:lnTo>
                  <a:pt x="8495992" y="528595"/>
                </a:lnTo>
              </a:path>
            </a:pathLst>
          </a:custGeom>
          <a:ln w="9525">
            <a:solidFill>
              <a:schemeClr val="tx2">
                <a:lumMod val="75000"/>
              </a:schemeClr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>
              <a:latin typeface="Trebuchet MS"/>
              <a:cs typeface="Trebuchet MS"/>
            </a:endParaRPr>
          </a:p>
        </p:txBody>
      </p:sp>
      <p:sp>
        <p:nvSpPr>
          <p:cNvPr id="102" name="Freeform 101"/>
          <p:cNvSpPr/>
          <p:nvPr/>
        </p:nvSpPr>
        <p:spPr>
          <a:xfrm rot="4097570">
            <a:off x="6019288" y="5794278"/>
            <a:ext cx="288379" cy="68011"/>
          </a:xfrm>
          <a:custGeom>
            <a:avLst/>
            <a:gdLst>
              <a:gd name="connsiteX0" fmla="*/ 0 w 542324"/>
              <a:gd name="connsiteY0" fmla="*/ 7664 h 22069"/>
              <a:gd name="connsiteX1" fmla="*/ 0 w 542324"/>
              <a:gd name="connsiteY1" fmla="*/ 7664 h 22069"/>
              <a:gd name="connsiteX2" fmla="*/ 418756 w 542324"/>
              <a:gd name="connsiteY2" fmla="*/ 7664 h 22069"/>
              <a:gd name="connsiteX3" fmla="*/ 487405 w 542324"/>
              <a:gd name="connsiteY3" fmla="*/ 21394 h 22069"/>
              <a:gd name="connsiteX4" fmla="*/ 542324 w 542324"/>
              <a:gd name="connsiteY4" fmla="*/ 21394 h 22069"/>
              <a:gd name="connsiteX0" fmla="*/ 1318054 w 1864223"/>
              <a:gd name="connsiteY0" fmla="*/ 6890 h 130458"/>
              <a:gd name="connsiteX1" fmla="*/ 0 w 1864223"/>
              <a:gd name="connsiteY1" fmla="*/ 130458 h 130458"/>
              <a:gd name="connsiteX2" fmla="*/ 1736810 w 1864223"/>
              <a:gd name="connsiteY2" fmla="*/ 6890 h 130458"/>
              <a:gd name="connsiteX3" fmla="*/ 1805459 w 1864223"/>
              <a:gd name="connsiteY3" fmla="*/ 20620 h 130458"/>
              <a:gd name="connsiteX4" fmla="*/ 1860378 w 1864223"/>
              <a:gd name="connsiteY4" fmla="*/ 20620 h 130458"/>
              <a:gd name="connsiteX0" fmla="*/ 1318054 w 3322594"/>
              <a:gd name="connsiteY0" fmla="*/ 103700 h 1579646"/>
              <a:gd name="connsiteX1" fmla="*/ 0 w 3322594"/>
              <a:gd name="connsiteY1" fmla="*/ 227268 h 1579646"/>
              <a:gd name="connsiteX2" fmla="*/ 1736810 w 3322594"/>
              <a:gd name="connsiteY2" fmla="*/ 103700 h 1579646"/>
              <a:gd name="connsiteX3" fmla="*/ 1805459 w 3322594"/>
              <a:gd name="connsiteY3" fmla="*/ 117430 h 1579646"/>
              <a:gd name="connsiteX4" fmla="*/ 3322594 w 3322594"/>
              <a:gd name="connsiteY4" fmla="*/ 1579646 h 1579646"/>
              <a:gd name="connsiteX0" fmla="*/ 1318054 w 3322594"/>
              <a:gd name="connsiteY0" fmla="*/ 69246 h 1545192"/>
              <a:gd name="connsiteX1" fmla="*/ 0 w 3322594"/>
              <a:gd name="connsiteY1" fmla="*/ 192814 h 1545192"/>
              <a:gd name="connsiteX2" fmla="*/ 1736810 w 3322594"/>
              <a:gd name="connsiteY2" fmla="*/ 69246 h 1545192"/>
              <a:gd name="connsiteX3" fmla="*/ 2052594 w 3322594"/>
              <a:gd name="connsiteY3" fmla="*/ 131030 h 1545192"/>
              <a:gd name="connsiteX4" fmla="*/ 3322594 w 3322594"/>
              <a:gd name="connsiteY4" fmla="*/ 1545192 h 1545192"/>
              <a:gd name="connsiteX0" fmla="*/ 1318054 w 3322594"/>
              <a:gd name="connsiteY0" fmla="*/ 2874 h 1478820"/>
              <a:gd name="connsiteX1" fmla="*/ 0 w 3322594"/>
              <a:gd name="connsiteY1" fmla="*/ 126442 h 1478820"/>
              <a:gd name="connsiteX2" fmla="*/ 1736810 w 3322594"/>
              <a:gd name="connsiteY2" fmla="*/ 2874 h 1478820"/>
              <a:gd name="connsiteX3" fmla="*/ 1764269 w 3322594"/>
              <a:gd name="connsiteY3" fmla="*/ 215684 h 1478820"/>
              <a:gd name="connsiteX4" fmla="*/ 2052594 w 3322594"/>
              <a:gd name="connsiteY4" fmla="*/ 64658 h 1478820"/>
              <a:gd name="connsiteX5" fmla="*/ 3322594 w 3322594"/>
              <a:gd name="connsiteY5" fmla="*/ 1478820 h 1478820"/>
              <a:gd name="connsiteX0" fmla="*/ 1318054 w 3322594"/>
              <a:gd name="connsiteY0" fmla="*/ 69245 h 1545191"/>
              <a:gd name="connsiteX1" fmla="*/ 0 w 3322594"/>
              <a:gd name="connsiteY1" fmla="*/ 192813 h 1545191"/>
              <a:gd name="connsiteX2" fmla="*/ 1736810 w 3322594"/>
              <a:gd name="connsiteY2" fmla="*/ 69245 h 1545191"/>
              <a:gd name="connsiteX3" fmla="*/ 2052594 w 3322594"/>
              <a:gd name="connsiteY3" fmla="*/ 131029 h 1545191"/>
              <a:gd name="connsiteX4" fmla="*/ 3322594 w 3322594"/>
              <a:gd name="connsiteY4" fmla="*/ 1545191 h 1545191"/>
              <a:gd name="connsiteX0" fmla="*/ 1328349 w 3332889"/>
              <a:gd name="connsiteY0" fmla="*/ 22817 h 1498763"/>
              <a:gd name="connsiteX1" fmla="*/ 10295 w 3332889"/>
              <a:gd name="connsiteY1" fmla="*/ 146385 h 1498763"/>
              <a:gd name="connsiteX2" fmla="*/ 2062889 w 3332889"/>
              <a:gd name="connsiteY2" fmla="*/ 84601 h 1498763"/>
              <a:gd name="connsiteX3" fmla="*/ 3332889 w 3332889"/>
              <a:gd name="connsiteY3" fmla="*/ 1498763 h 1498763"/>
              <a:gd name="connsiteX0" fmla="*/ 0 w 3322594"/>
              <a:gd name="connsiteY0" fmla="*/ 146385 h 1498763"/>
              <a:gd name="connsiteX1" fmla="*/ 2052594 w 3322594"/>
              <a:gd name="connsiteY1" fmla="*/ 84601 h 1498763"/>
              <a:gd name="connsiteX2" fmla="*/ 3322594 w 3322594"/>
              <a:gd name="connsiteY2" fmla="*/ 1498763 h 1498763"/>
              <a:gd name="connsiteX0" fmla="*/ 0 w 3322594"/>
              <a:gd name="connsiteY0" fmla="*/ 0 h 1352378"/>
              <a:gd name="connsiteX1" fmla="*/ 1970215 w 3322594"/>
              <a:gd name="connsiteY1" fmla="*/ 212811 h 1352378"/>
              <a:gd name="connsiteX2" fmla="*/ 3322594 w 3322594"/>
              <a:gd name="connsiteY2" fmla="*/ 1352378 h 1352378"/>
              <a:gd name="connsiteX0" fmla="*/ 0 w 3322594"/>
              <a:gd name="connsiteY0" fmla="*/ 4954 h 1357332"/>
              <a:gd name="connsiteX1" fmla="*/ 1777999 w 3322594"/>
              <a:gd name="connsiteY1" fmla="*/ 162846 h 1357332"/>
              <a:gd name="connsiteX2" fmla="*/ 3322594 w 3322594"/>
              <a:gd name="connsiteY2" fmla="*/ 1357332 h 1357332"/>
              <a:gd name="connsiteX0" fmla="*/ 0 w 3322594"/>
              <a:gd name="connsiteY0" fmla="*/ 41430 h 1393808"/>
              <a:gd name="connsiteX1" fmla="*/ 1880972 w 3322594"/>
              <a:gd name="connsiteY1" fmla="*/ 123808 h 1393808"/>
              <a:gd name="connsiteX2" fmla="*/ 3322594 w 3322594"/>
              <a:gd name="connsiteY2" fmla="*/ 1393808 h 1393808"/>
              <a:gd name="connsiteX0" fmla="*/ 0 w 3322594"/>
              <a:gd name="connsiteY0" fmla="*/ 33376 h 1385754"/>
              <a:gd name="connsiteX1" fmla="*/ 2004540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33376 h 1385754"/>
              <a:gd name="connsiteX1" fmla="*/ 1977081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0 h 1352378"/>
              <a:gd name="connsiteX1" fmla="*/ 1455392 w 3322594"/>
              <a:gd name="connsiteY1" fmla="*/ 446216 h 1352378"/>
              <a:gd name="connsiteX2" fmla="*/ 3322594 w 3322594"/>
              <a:gd name="connsiteY2" fmla="*/ 1352378 h 1352378"/>
              <a:gd name="connsiteX0" fmla="*/ 0 w 3300860"/>
              <a:gd name="connsiteY0" fmla="*/ 0 h 1125838"/>
              <a:gd name="connsiteX1" fmla="*/ 1455392 w 3300860"/>
              <a:gd name="connsiteY1" fmla="*/ 446216 h 1125838"/>
              <a:gd name="connsiteX2" fmla="*/ 3300860 w 3300860"/>
              <a:gd name="connsiteY2" fmla="*/ 1125838 h 1125838"/>
              <a:gd name="connsiteX0" fmla="*/ 0 w 3300860"/>
              <a:gd name="connsiteY0" fmla="*/ 0 h 1125838"/>
              <a:gd name="connsiteX1" fmla="*/ 1390180 w 3300860"/>
              <a:gd name="connsiteY1" fmla="*/ 473676 h 1125838"/>
              <a:gd name="connsiteX2" fmla="*/ 3300860 w 3300860"/>
              <a:gd name="connsiteY2" fmla="*/ 1125838 h 1125838"/>
              <a:gd name="connsiteX0" fmla="*/ 0 w 3300860"/>
              <a:gd name="connsiteY0" fmla="*/ 0 h 1091514"/>
              <a:gd name="connsiteX1" fmla="*/ 1390180 w 3300860"/>
              <a:gd name="connsiteY1" fmla="*/ 439352 h 1091514"/>
              <a:gd name="connsiteX2" fmla="*/ 3300860 w 3300860"/>
              <a:gd name="connsiteY2" fmla="*/ 1091514 h 1091514"/>
              <a:gd name="connsiteX0" fmla="*/ 0 w 3192173"/>
              <a:gd name="connsiteY0" fmla="*/ 142800 h 582634"/>
              <a:gd name="connsiteX1" fmla="*/ 1390180 w 3192173"/>
              <a:gd name="connsiteY1" fmla="*/ 582152 h 582634"/>
              <a:gd name="connsiteX2" fmla="*/ 3192173 w 3192173"/>
              <a:gd name="connsiteY2" fmla="*/ 39828 h 582634"/>
              <a:gd name="connsiteX0" fmla="*/ 0 w 3192173"/>
              <a:gd name="connsiteY0" fmla="*/ 175706 h 214163"/>
              <a:gd name="connsiteX1" fmla="*/ 1303230 w 3192173"/>
              <a:gd name="connsiteY1" fmla="*/ 210031 h 214163"/>
              <a:gd name="connsiteX2" fmla="*/ 3192173 w 3192173"/>
              <a:gd name="connsiteY2" fmla="*/ 72734 h 214163"/>
              <a:gd name="connsiteX0" fmla="*/ 0 w 3192173"/>
              <a:gd name="connsiteY0" fmla="*/ 106087 h 142539"/>
              <a:gd name="connsiteX1" fmla="*/ 1303230 w 3192173"/>
              <a:gd name="connsiteY1" fmla="*/ 140412 h 142539"/>
              <a:gd name="connsiteX2" fmla="*/ 2510620 w 3192173"/>
              <a:gd name="connsiteY2" fmla="*/ 39794 h 142539"/>
              <a:gd name="connsiteX3" fmla="*/ 3192173 w 3192173"/>
              <a:gd name="connsiteY3" fmla="*/ 3115 h 142539"/>
              <a:gd name="connsiteX0" fmla="*/ 0 w 3192173"/>
              <a:gd name="connsiteY0" fmla="*/ 106087 h 108961"/>
              <a:gd name="connsiteX1" fmla="*/ 1303230 w 3192173"/>
              <a:gd name="connsiteY1" fmla="*/ 85493 h 108961"/>
              <a:gd name="connsiteX2" fmla="*/ 2510620 w 3192173"/>
              <a:gd name="connsiteY2" fmla="*/ 39794 h 108961"/>
              <a:gd name="connsiteX3" fmla="*/ 3192173 w 3192173"/>
              <a:gd name="connsiteY3" fmla="*/ 3115 h 108961"/>
              <a:gd name="connsiteX0" fmla="*/ 0 w 3192173"/>
              <a:gd name="connsiteY0" fmla="*/ 102972 h 106518"/>
              <a:gd name="connsiteX1" fmla="*/ 1303230 w 3192173"/>
              <a:gd name="connsiteY1" fmla="*/ 82378 h 106518"/>
              <a:gd name="connsiteX2" fmla="*/ 3192173 w 3192173"/>
              <a:gd name="connsiteY2" fmla="*/ 0 h 106518"/>
              <a:gd name="connsiteX0" fmla="*/ 0 w 3192173"/>
              <a:gd name="connsiteY0" fmla="*/ 102972 h 102972"/>
              <a:gd name="connsiteX1" fmla="*/ 3192173 w 3192173"/>
              <a:gd name="connsiteY1" fmla="*/ 0 h 102972"/>
              <a:gd name="connsiteX0" fmla="*/ 0 w 8495992"/>
              <a:gd name="connsiteY0" fmla="*/ 0 h 528595"/>
              <a:gd name="connsiteX1" fmla="*/ 8495992 w 8495992"/>
              <a:gd name="connsiteY1" fmla="*/ 528595 h 528595"/>
              <a:gd name="connsiteX0" fmla="*/ 0 w 4160571"/>
              <a:gd name="connsiteY0" fmla="*/ 41188 h 41188"/>
              <a:gd name="connsiteX1" fmla="*/ 4160571 w 4160571"/>
              <a:gd name="connsiteY1" fmla="*/ 0 h 41188"/>
              <a:gd name="connsiteX0" fmla="*/ 0 w 4863609"/>
              <a:gd name="connsiteY0" fmla="*/ 41188 h 41188"/>
              <a:gd name="connsiteX1" fmla="*/ 4863609 w 4863609"/>
              <a:gd name="connsiteY1" fmla="*/ 0 h 41188"/>
              <a:gd name="connsiteX0" fmla="*/ 0 w 4980785"/>
              <a:gd name="connsiteY0" fmla="*/ 109837 h 109837"/>
              <a:gd name="connsiteX1" fmla="*/ 4980785 w 4980785"/>
              <a:gd name="connsiteY1" fmla="*/ 0 h 10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80785" h="109837">
                <a:moveTo>
                  <a:pt x="0" y="109837"/>
                </a:moveTo>
                <a:lnTo>
                  <a:pt x="4980785" y="0"/>
                </a:lnTo>
              </a:path>
            </a:pathLst>
          </a:custGeom>
          <a:ln w="9525">
            <a:solidFill>
              <a:schemeClr val="tx2">
                <a:lumMod val="75000"/>
              </a:schemeClr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>
              <a:latin typeface="Trebuchet MS"/>
              <a:cs typeface="Trebuchet MS"/>
            </a:endParaRPr>
          </a:p>
        </p:txBody>
      </p:sp>
      <p:sp>
        <p:nvSpPr>
          <p:cNvPr id="103" name="Title 103"/>
          <p:cNvSpPr txBox="1">
            <a:spLocks/>
          </p:cNvSpPr>
          <p:nvPr/>
        </p:nvSpPr>
        <p:spPr>
          <a:xfrm>
            <a:off x="465551" y="427038"/>
            <a:ext cx="8830851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595959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endParaRPr lang="en-US" sz="2800" b="1" dirty="0">
              <a:latin typeface="Baskerville"/>
              <a:cs typeface="Baskerville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5587807" y="5949670"/>
            <a:ext cx="1589898" cy="694471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 w="9525">
            <a:tailEnd type="triangle" w="med" len="sm"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100" dirty="0">
                <a:solidFill>
                  <a:schemeClr val="bg1"/>
                </a:solidFill>
                <a:latin typeface="Trebuchet MS"/>
                <a:cs typeface="Trebuchet MS"/>
              </a:rPr>
              <a:t>Opportunities to teach and to communicate science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381914" y="1304607"/>
            <a:ext cx="1257025" cy="694471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 w="9525">
            <a:tailEnd type="triangle" w="med" len="sm"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Trebuchet MS"/>
                <a:cs typeface="Trebuchet MS"/>
              </a:rPr>
              <a:t>Greater opportunities for students</a:t>
            </a:r>
          </a:p>
        </p:txBody>
      </p:sp>
      <p:sp>
        <p:nvSpPr>
          <p:cNvPr id="57" name="Freeform 56"/>
          <p:cNvSpPr/>
          <p:nvPr/>
        </p:nvSpPr>
        <p:spPr>
          <a:xfrm rot="17701999" flipV="1">
            <a:off x="5042823" y="5274951"/>
            <a:ext cx="567309" cy="578231"/>
          </a:xfrm>
          <a:custGeom>
            <a:avLst/>
            <a:gdLst>
              <a:gd name="connsiteX0" fmla="*/ 0 w 542324"/>
              <a:gd name="connsiteY0" fmla="*/ 7664 h 22069"/>
              <a:gd name="connsiteX1" fmla="*/ 0 w 542324"/>
              <a:gd name="connsiteY1" fmla="*/ 7664 h 22069"/>
              <a:gd name="connsiteX2" fmla="*/ 418756 w 542324"/>
              <a:gd name="connsiteY2" fmla="*/ 7664 h 22069"/>
              <a:gd name="connsiteX3" fmla="*/ 487405 w 542324"/>
              <a:gd name="connsiteY3" fmla="*/ 21394 h 22069"/>
              <a:gd name="connsiteX4" fmla="*/ 542324 w 542324"/>
              <a:gd name="connsiteY4" fmla="*/ 21394 h 22069"/>
              <a:gd name="connsiteX0" fmla="*/ 1318054 w 1864223"/>
              <a:gd name="connsiteY0" fmla="*/ 6890 h 130458"/>
              <a:gd name="connsiteX1" fmla="*/ 0 w 1864223"/>
              <a:gd name="connsiteY1" fmla="*/ 130458 h 130458"/>
              <a:gd name="connsiteX2" fmla="*/ 1736810 w 1864223"/>
              <a:gd name="connsiteY2" fmla="*/ 6890 h 130458"/>
              <a:gd name="connsiteX3" fmla="*/ 1805459 w 1864223"/>
              <a:gd name="connsiteY3" fmla="*/ 20620 h 130458"/>
              <a:gd name="connsiteX4" fmla="*/ 1860378 w 1864223"/>
              <a:gd name="connsiteY4" fmla="*/ 20620 h 130458"/>
              <a:gd name="connsiteX0" fmla="*/ 1318054 w 3322594"/>
              <a:gd name="connsiteY0" fmla="*/ 103700 h 1579646"/>
              <a:gd name="connsiteX1" fmla="*/ 0 w 3322594"/>
              <a:gd name="connsiteY1" fmla="*/ 227268 h 1579646"/>
              <a:gd name="connsiteX2" fmla="*/ 1736810 w 3322594"/>
              <a:gd name="connsiteY2" fmla="*/ 103700 h 1579646"/>
              <a:gd name="connsiteX3" fmla="*/ 1805459 w 3322594"/>
              <a:gd name="connsiteY3" fmla="*/ 117430 h 1579646"/>
              <a:gd name="connsiteX4" fmla="*/ 3322594 w 3322594"/>
              <a:gd name="connsiteY4" fmla="*/ 1579646 h 1579646"/>
              <a:gd name="connsiteX0" fmla="*/ 1318054 w 3322594"/>
              <a:gd name="connsiteY0" fmla="*/ 69246 h 1545192"/>
              <a:gd name="connsiteX1" fmla="*/ 0 w 3322594"/>
              <a:gd name="connsiteY1" fmla="*/ 192814 h 1545192"/>
              <a:gd name="connsiteX2" fmla="*/ 1736810 w 3322594"/>
              <a:gd name="connsiteY2" fmla="*/ 69246 h 1545192"/>
              <a:gd name="connsiteX3" fmla="*/ 2052594 w 3322594"/>
              <a:gd name="connsiteY3" fmla="*/ 131030 h 1545192"/>
              <a:gd name="connsiteX4" fmla="*/ 3322594 w 3322594"/>
              <a:gd name="connsiteY4" fmla="*/ 1545192 h 1545192"/>
              <a:gd name="connsiteX0" fmla="*/ 1318054 w 3322594"/>
              <a:gd name="connsiteY0" fmla="*/ 2874 h 1478820"/>
              <a:gd name="connsiteX1" fmla="*/ 0 w 3322594"/>
              <a:gd name="connsiteY1" fmla="*/ 126442 h 1478820"/>
              <a:gd name="connsiteX2" fmla="*/ 1736810 w 3322594"/>
              <a:gd name="connsiteY2" fmla="*/ 2874 h 1478820"/>
              <a:gd name="connsiteX3" fmla="*/ 1764269 w 3322594"/>
              <a:gd name="connsiteY3" fmla="*/ 215684 h 1478820"/>
              <a:gd name="connsiteX4" fmla="*/ 2052594 w 3322594"/>
              <a:gd name="connsiteY4" fmla="*/ 64658 h 1478820"/>
              <a:gd name="connsiteX5" fmla="*/ 3322594 w 3322594"/>
              <a:gd name="connsiteY5" fmla="*/ 1478820 h 1478820"/>
              <a:gd name="connsiteX0" fmla="*/ 1318054 w 3322594"/>
              <a:gd name="connsiteY0" fmla="*/ 69245 h 1545191"/>
              <a:gd name="connsiteX1" fmla="*/ 0 w 3322594"/>
              <a:gd name="connsiteY1" fmla="*/ 192813 h 1545191"/>
              <a:gd name="connsiteX2" fmla="*/ 1736810 w 3322594"/>
              <a:gd name="connsiteY2" fmla="*/ 69245 h 1545191"/>
              <a:gd name="connsiteX3" fmla="*/ 2052594 w 3322594"/>
              <a:gd name="connsiteY3" fmla="*/ 131029 h 1545191"/>
              <a:gd name="connsiteX4" fmla="*/ 3322594 w 3322594"/>
              <a:gd name="connsiteY4" fmla="*/ 1545191 h 1545191"/>
              <a:gd name="connsiteX0" fmla="*/ 1328349 w 3332889"/>
              <a:gd name="connsiteY0" fmla="*/ 22817 h 1498763"/>
              <a:gd name="connsiteX1" fmla="*/ 10295 w 3332889"/>
              <a:gd name="connsiteY1" fmla="*/ 146385 h 1498763"/>
              <a:gd name="connsiteX2" fmla="*/ 2062889 w 3332889"/>
              <a:gd name="connsiteY2" fmla="*/ 84601 h 1498763"/>
              <a:gd name="connsiteX3" fmla="*/ 3332889 w 3332889"/>
              <a:gd name="connsiteY3" fmla="*/ 1498763 h 1498763"/>
              <a:gd name="connsiteX0" fmla="*/ 0 w 3322594"/>
              <a:gd name="connsiteY0" fmla="*/ 146385 h 1498763"/>
              <a:gd name="connsiteX1" fmla="*/ 2052594 w 3322594"/>
              <a:gd name="connsiteY1" fmla="*/ 84601 h 1498763"/>
              <a:gd name="connsiteX2" fmla="*/ 3322594 w 3322594"/>
              <a:gd name="connsiteY2" fmla="*/ 1498763 h 1498763"/>
              <a:gd name="connsiteX0" fmla="*/ 0 w 3322594"/>
              <a:gd name="connsiteY0" fmla="*/ 0 h 1352378"/>
              <a:gd name="connsiteX1" fmla="*/ 1970215 w 3322594"/>
              <a:gd name="connsiteY1" fmla="*/ 212811 h 1352378"/>
              <a:gd name="connsiteX2" fmla="*/ 3322594 w 3322594"/>
              <a:gd name="connsiteY2" fmla="*/ 1352378 h 1352378"/>
              <a:gd name="connsiteX0" fmla="*/ 0 w 3322594"/>
              <a:gd name="connsiteY0" fmla="*/ 4954 h 1357332"/>
              <a:gd name="connsiteX1" fmla="*/ 1777999 w 3322594"/>
              <a:gd name="connsiteY1" fmla="*/ 162846 h 1357332"/>
              <a:gd name="connsiteX2" fmla="*/ 3322594 w 3322594"/>
              <a:gd name="connsiteY2" fmla="*/ 1357332 h 1357332"/>
              <a:gd name="connsiteX0" fmla="*/ 0 w 3322594"/>
              <a:gd name="connsiteY0" fmla="*/ 41430 h 1393808"/>
              <a:gd name="connsiteX1" fmla="*/ 1880972 w 3322594"/>
              <a:gd name="connsiteY1" fmla="*/ 123808 h 1393808"/>
              <a:gd name="connsiteX2" fmla="*/ 3322594 w 3322594"/>
              <a:gd name="connsiteY2" fmla="*/ 1393808 h 1393808"/>
              <a:gd name="connsiteX0" fmla="*/ 0 w 3322594"/>
              <a:gd name="connsiteY0" fmla="*/ 33376 h 1385754"/>
              <a:gd name="connsiteX1" fmla="*/ 2004540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33376 h 1385754"/>
              <a:gd name="connsiteX1" fmla="*/ 1977081 w 3322594"/>
              <a:gd name="connsiteY1" fmla="*/ 129484 h 1385754"/>
              <a:gd name="connsiteX2" fmla="*/ 3322594 w 3322594"/>
              <a:gd name="connsiteY2" fmla="*/ 1385754 h 1385754"/>
              <a:gd name="connsiteX0" fmla="*/ 0 w 3322594"/>
              <a:gd name="connsiteY0" fmla="*/ 0 h 1352378"/>
              <a:gd name="connsiteX1" fmla="*/ 1455392 w 3322594"/>
              <a:gd name="connsiteY1" fmla="*/ 446216 h 1352378"/>
              <a:gd name="connsiteX2" fmla="*/ 3322594 w 3322594"/>
              <a:gd name="connsiteY2" fmla="*/ 1352378 h 1352378"/>
              <a:gd name="connsiteX0" fmla="*/ 0 w 3300860"/>
              <a:gd name="connsiteY0" fmla="*/ 0 h 1125838"/>
              <a:gd name="connsiteX1" fmla="*/ 1455392 w 3300860"/>
              <a:gd name="connsiteY1" fmla="*/ 446216 h 1125838"/>
              <a:gd name="connsiteX2" fmla="*/ 3300860 w 3300860"/>
              <a:gd name="connsiteY2" fmla="*/ 1125838 h 1125838"/>
              <a:gd name="connsiteX0" fmla="*/ 0 w 3300860"/>
              <a:gd name="connsiteY0" fmla="*/ 0 h 1125838"/>
              <a:gd name="connsiteX1" fmla="*/ 1390180 w 3300860"/>
              <a:gd name="connsiteY1" fmla="*/ 473676 h 1125838"/>
              <a:gd name="connsiteX2" fmla="*/ 3300860 w 3300860"/>
              <a:gd name="connsiteY2" fmla="*/ 1125838 h 1125838"/>
              <a:gd name="connsiteX0" fmla="*/ 0 w 3300860"/>
              <a:gd name="connsiteY0" fmla="*/ 0 h 1091514"/>
              <a:gd name="connsiteX1" fmla="*/ 1390180 w 3300860"/>
              <a:gd name="connsiteY1" fmla="*/ 439352 h 1091514"/>
              <a:gd name="connsiteX2" fmla="*/ 3300860 w 3300860"/>
              <a:gd name="connsiteY2" fmla="*/ 1091514 h 1091514"/>
              <a:gd name="connsiteX0" fmla="*/ 0 w 3192173"/>
              <a:gd name="connsiteY0" fmla="*/ 142800 h 582634"/>
              <a:gd name="connsiteX1" fmla="*/ 1390180 w 3192173"/>
              <a:gd name="connsiteY1" fmla="*/ 582152 h 582634"/>
              <a:gd name="connsiteX2" fmla="*/ 3192173 w 3192173"/>
              <a:gd name="connsiteY2" fmla="*/ 39828 h 582634"/>
              <a:gd name="connsiteX0" fmla="*/ 0 w 3192173"/>
              <a:gd name="connsiteY0" fmla="*/ 175706 h 214163"/>
              <a:gd name="connsiteX1" fmla="*/ 1303230 w 3192173"/>
              <a:gd name="connsiteY1" fmla="*/ 210031 h 214163"/>
              <a:gd name="connsiteX2" fmla="*/ 3192173 w 3192173"/>
              <a:gd name="connsiteY2" fmla="*/ 72734 h 214163"/>
              <a:gd name="connsiteX0" fmla="*/ 0 w 3192173"/>
              <a:gd name="connsiteY0" fmla="*/ 106087 h 142539"/>
              <a:gd name="connsiteX1" fmla="*/ 1303230 w 3192173"/>
              <a:gd name="connsiteY1" fmla="*/ 140412 h 142539"/>
              <a:gd name="connsiteX2" fmla="*/ 2510620 w 3192173"/>
              <a:gd name="connsiteY2" fmla="*/ 39794 h 142539"/>
              <a:gd name="connsiteX3" fmla="*/ 3192173 w 3192173"/>
              <a:gd name="connsiteY3" fmla="*/ 3115 h 142539"/>
              <a:gd name="connsiteX0" fmla="*/ 0 w 3192173"/>
              <a:gd name="connsiteY0" fmla="*/ 106087 h 108961"/>
              <a:gd name="connsiteX1" fmla="*/ 1303230 w 3192173"/>
              <a:gd name="connsiteY1" fmla="*/ 85493 h 108961"/>
              <a:gd name="connsiteX2" fmla="*/ 2510620 w 3192173"/>
              <a:gd name="connsiteY2" fmla="*/ 39794 h 108961"/>
              <a:gd name="connsiteX3" fmla="*/ 3192173 w 3192173"/>
              <a:gd name="connsiteY3" fmla="*/ 3115 h 108961"/>
              <a:gd name="connsiteX0" fmla="*/ 0 w 3192173"/>
              <a:gd name="connsiteY0" fmla="*/ 102972 h 106518"/>
              <a:gd name="connsiteX1" fmla="*/ 1303230 w 3192173"/>
              <a:gd name="connsiteY1" fmla="*/ 82378 h 106518"/>
              <a:gd name="connsiteX2" fmla="*/ 3192173 w 3192173"/>
              <a:gd name="connsiteY2" fmla="*/ 0 h 106518"/>
              <a:gd name="connsiteX0" fmla="*/ 0 w 3192173"/>
              <a:gd name="connsiteY0" fmla="*/ 102972 h 102972"/>
              <a:gd name="connsiteX1" fmla="*/ 3192173 w 3192173"/>
              <a:gd name="connsiteY1" fmla="*/ 0 h 102972"/>
              <a:gd name="connsiteX0" fmla="*/ 0 w 8495992"/>
              <a:gd name="connsiteY0" fmla="*/ 0 h 528595"/>
              <a:gd name="connsiteX1" fmla="*/ 8495992 w 8495992"/>
              <a:gd name="connsiteY1" fmla="*/ 528595 h 528595"/>
              <a:gd name="connsiteX0" fmla="*/ 0 w 4160571"/>
              <a:gd name="connsiteY0" fmla="*/ 41188 h 41188"/>
              <a:gd name="connsiteX1" fmla="*/ 4160571 w 4160571"/>
              <a:gd name="connsiteY1" fmla="*/ 0 h 41188"/>
              <a:gd name="connsiteX0" fmla="*/ 0 w 4863609"/>
              <a:gd name="connsiteY0" fmla="*/ 41188 h 41188"/>
              <a:gd name="connsiteX1" fmla="*/ 4863609 w 4863609"/>
              <a:gd name="connsiteY1" fmla="*/ 0 h 41188"/>
              <a:gd name="connsiteX0" fmla="*/ 0 w 4980785"/>
              <a:gd name="connsiteY0" fmla="*/ 109837 h 109837"/>
              <a:gd name="connsiteX1" fmla="*/ 4980785 w 4980785"/>
              <a:gd name="connsiteY1" fmla="*/ 0 h 10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80785" h="109837">
                <a:moveTo>
                  <a:pt x="0" y="109837"/>
                </a:moveTo>
                <a:lnTo>
                  <a:pt x="4980785" y="0"/>
                </a:lnTo>
              </a:path>
            </a:pathLst>
          </a:custGeom>
          <a:ln w="9525">
            <a:solidFill>
              <a:schemeClr val="tx2">
                <a:lumMod val="75000"/>
              </a:schemeClr>
            </a:solidFill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521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70332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C261053-7C31-4B49-B42F-A669CF809E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02" r="34712" b="-1"/>
          <a:stretch/>
        </p:blipFill>
        <p:spPr>
          <a:xfrm>
            <a:off x="4409137" y="13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EB30F5-0D53-4DC3-BA8A-7DA16F84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Pathways Summer Scholars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DC138-9889-4D43-A1FA-414B9B734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155" y="2452743"/>
            <a:ext cx="5185186" cy="440525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Yale Involvement – By the Numbers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29 Faculty Members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11 Research Scientists &amp; Post-doctoral Associates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53 Graduate Students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6 Undergraduates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19 Staff Members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Sample Summer 2017 Workshops</a:t>
            </a:r>
          </a:p>
          <a:p>
            <a:pPr marL="0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Disorders of the Brain</a:t>
            </a:r>
          </a:p>
          <a:p>
            <a:pPr marL="0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Chemistry of Beauty</a:t>
            </a:r>
          </a:p>
          <a:p>
            <a:pPr marL="0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It’s a Small, Wave-like World</a:t>
            </a:r>
          </a:p>
          <a:p>
            <a:pPr marL="0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Computer-Based Mapping in GIS</a:t>
            </a:r>
          </a:p>
          <a:p>
            <a:pPr marL="0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From the Bottom Up: Building Earth’s Ecosystems</a:t>
            </a:r>
          </a:p>
          <a:p>
            <a:pPr marL="0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Making Electricity from the Sun: Building a Solar Cell</a:t>
            </a:r>
          </a:p>
          <a:p>
            <a:pPr marL="0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Biotechnology: Engineering a Better Tomorrow</a:t>
            </a:r>
          </a:p>
          <a:p>
            <a:pPr marL="0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How Fast Do Bacteria Grow? Math, Modeling, &amp; Microbes</a:t>
            </a:r>
          </a:p>
          <a:p>
            <a:pPr marL="0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Molecule by Molecule: Seeing &amp; Manipulating Single Molecules</a:t>
            </a:r>
          </a:p>
          <a:p>
            <a:pPr marL="0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Musical Acoustics &amp; Instrument Design: When Engineering Meets Music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7465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F51B89E8-F88B-40A4-A39E-3946440B16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35AE8D-B60B-4BC5-98A0-ADB3712C8D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1" y="0"/>
            <a:ext cx="9141618" cy="42428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E68FAA-CFF7-4A82-A9DC-A4C3619BF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63" y="149677"/>
            <a:ext cx="7700156" cy="954625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FFFFFF"/>
                </a:solidFill>
                <a:latin typeface="Trebuchet MS" panose="020B0603020202020204" pitchFamily="34" charset="0"/>
              </a:rPr>
              <a:t>Assisting Yale Scientists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6788F-D2AE-44F0-BAC9-EAA4F9BD2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16" y="4520878"/>
            <a:ext cx="5264768" cy="21288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4F81BD"/>
                </a:solidFill>
                <a:latin typeface="Trebuchet MS" panose="020B0603020202020204" pitchFamily="34" charset="0"/>
              </a:rPr>
              <a:t>Broader Impacts of NSF Grant Proposals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4F81BD"/>
                </a:solidFill>
                <a:latin typeface="Trebuchet MS" panose="020B0603020202020204" pitchFamily="34" charset="0"/>
              </a:rPr>
              <a:t>Feasibility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4F81BD"/>
                </a:solidFill>
                <a:latin typeface="Trebuchet MS" panose="020B0603020202020204" pitchFamily="34" charset="0"/>
              </a:rPr>
              <a:t>Diversity of target audience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4F81BD"/>
                </a:solidFill>
                <a:latin typeface="Trebuchet MS" panose="020B0603020202020204" pitchFamily="34" charset="0"/>
              </a:rPr>
              <a:t>Scaffolded approach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4F81BD"/>
                </a:solidFill>
                <a:latin typeface="Trebuchet MS" panose="020B0603020202020204" pitchFamily="34" charset="0"/>
              </a:rPr>
              <a:t>Data/tracking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735262-CA36-4439-94FC-4E8D5211628E}"/>
              </a:ext>
            </a:extLst>
          </p:cNvPr>
          <p:cNvGrpSpPr/>
          <p:nvPr/>
        </p:nvGrpSpPr>
        <p:grpSpPr>
          <a:xfrm>
            <a:off x="2021959" y="1104302"/>
            <a:ext cx="4480574" cy="3020825"/>
            <a:chOff x="2494683" y="1135699"/>
            <a:chExt cx="4753328" cy="3200792"/>
          </a:xfrm>
        </p:grpSpPr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29C4A8B3-EBE8-46F1-9A84-C9F7151B89A1}"/>
                </a:ext>
              </a:extLst>
            </p:cNvPr>
            <p:cNvGraphicFramePr/>
            <p:nvPr>
              <p:extLst/>
            </p:nvPr>
          </p:nvGraphicFramePr>
          <p:xfrm>
            <a:off x="2557131" y="1214168"/>
            <a:ext cx="4590472" cy="31223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7796644-F4CB-4C53-AE9A-B36C1DC525C1}"/>
                </a:ext>
              </a:extLst>
            </p:cNvPr>
            <p:cNvSpPr/>
            <p:nvPr/>
          </p:nvSpPr>
          <p:spPr>
            <a:xfrm>
              <a:off x="2494683" y="1135699"/>
              <a:ext cx="4753328" cy="313640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678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10" y="647701"/>
            <a:ext cx="4312596" cy="5944017"/>
          </a:xfrm>
        </p:spPr>
        <p:txBody>
          <a:bodyPr>
            <a:normAutofit lnSpcReduction="10000"/>
          </a:bodyPr>
          <a:lstStyle/>
          <a:p>
            <a:pPr marL="115888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FLAGSHIP PROGRAMS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Peabody Evolutions After-School Program 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Pathways Summer Scholars Program 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US Grant Summer Program </a:t>
            </a:r>
          </a:p>
          <a:p>
            <a:pPr marL="115888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PLACE-BASED RESOURCES AND PROGRAMS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Center for Collaborative Arts &amp; Media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Cushing Center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Leitner Family Observatory and Planetarium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Marsh Botanical Gardens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West Campus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Yale Center for Engineering Innovation &amp; Design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Yale Farm Visits &amp; Tours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Yale Peabody Museum</a:t>
            </a:r>
          </a:p>
          <a:p>
            <a:pPr marL="115888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ON-CAMPUS PROGRAMS &amp; SERIES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Academic Yale College Courses 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Anatomy Teaching Program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Design Thinking Workshops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Engineering Days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Girls’ Science Investigations 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Green Café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Emergency Medical Simulation Lab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Health Professionals Recruitment Exposure Program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Math Mornings on Sundays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 err="1">
                <a:latin typeface="Calibri Light" panose="020F0302020204030204" pitchFamily="34" charset="0"/>
              </a:rPr>
              <a:t>NanoDays</a:t>
            </a:r>
            <a:r>
              <a:rPr lang="en-US" sz="1000" dirty="0">
                <a:latin typeface="Calibri Light" panose="020F0302020204030204" pitchFamily="34" charset="0"/>
              </a:rPr>
              <a:t> Lectures &amp; Demonstrations (CRISP)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Peabody Summer Programs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Play Cafes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 err="1">
                <a:latin typeface="Calibri Light" panose="020F0302020204030204" pitchFamily="34" charset="0"/>
              </a:rPr>
              <a:t>SheCode</a:t>
            </a:r>
            <a:endParaRPr lang="en-US" sz="1000" dirty="0">
              <a:latin typeface="Calibri Light" panose="020F0302020204030204" pitchFamily="34" charset="0"/>
            </a:endParaRP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Science on Saturdays 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Shafer Summer Scholarships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Science in the News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Science Café &amp; Open Labs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Yale Splash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Yale Sprout</a:t>
            </a:r>
          </a:p>
          <a:p>
            <a:pPr marL="115888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ON-CAMPUS INDIVIDUAL OUTREACH EVENTS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Brain Education Day 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Bone Day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Chemistry Open House 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 err="1">
                <a:latin typeface="Calibri Light" panose="020F0302020204030204" pitchFamily="34" charset="0"/>
              </a:rPr>
              <a:t>Codeboola</a:t>
            </a:r>
            <a:endParaRPr lang="en-US" sz="1000" dirty="0">
              <a:latin typeface="Calibri Light" panose="020F0302020204030204" pitchFamily="34" charset="0"/>
            </a:endParaRP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CT Students Exploring Engineering Days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Engineering Days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61197" y="6591719"/>
            <a:ext cx="58280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06052018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86441" y="1"/>
            <a:ext cx="7044395" cy="647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595959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95959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3000" b="1" dirty="0">
                <a:solidFill>
                  <a:schemeClr val="tx1"/>
                </a:solidFill>
                <a:latin typeface="Trebuchet MS" panose="020B0603020202020204" pitchFamily="34" charset="0"/>
              </a:rPr>
              <a:t>Yale STEM Outreach Programs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14800" y="647701"/>
            <a:ext cx="4914900" cy="6210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ON-CAMPUS INDIVIDUAL OUTREACH EVENTS (cont’d)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Energy Sciences Institute Day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Exploring the Intersection of Physics, Engineering, &amp; Biology Day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Developmental Biology Day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Discover Chemistry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Environmental Cafe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FES Conference for High School Students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Flipped Science Fairs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Genomics &amp; Proteomics Day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Green Careers, Women Leaders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Green Chemistry Day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Julia Robinson Math Festival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Ophthalmology Day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Physics Olympics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Public Health Day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NEWT Café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Science Olympiad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Synapse Resonance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Yale Environmental Watershed Day</a:t>
            </a:r>
          </a:p>
          <a:p>
            <a:pPr marL="115888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INTERNSHIPS/MENTORSHIPS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Center for Research on Interface Structures &amp; Phenomena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Discovery to Cure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STEM Mentors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Evolutions Internships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New Haven Hiring Initiative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New Haven Science Fair Program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Peabody </a:t>
            </a:r>
            <a:r>
              <a:rPr lang="en-US" sz="1000" dirty="0" err="1">
                <a:latin typeface="Calibri Light" panose="020F0302020204030204" pitchFamily="34" charset="0"/>
              </a:rPr>
              <a:t>SciCORPS</a:t>
            </a:r>
            <a:endParaRPr lang="en-US" sz="1000" dirty="0">
              <a:latin typeface="Calibri Light" panose="020F0302020204030204" pitchFamily="34" charset="0"/>
            </a:endParaRP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Summer Medical &amp; Dental Education Program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Summer Science Research Institute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Yale Cancer Center Internships (CROY)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Yale Center for Analytical Sciences </a:t>
            </a:r>
            <a:r>
              <a:rPr lang="en-US" sz="1000" dirty="0" err="1">
                <a:latin typeface="Calibri Light" panose="020F0302020204030204" pitchFamily="34" charset="0"/>
              </a:rPr>
              <a:t>Biostats</a:t>
            </a:r>
            <a:r>
              <a:rPr lang="en-US" sz="1000" dirty="0">
                <a:latin typeface="Calibri Light" panose="020F0302020204030204" pitchFamily="34" charset="0"/>
              </a:rPr>
              <a:t> Program</a:t>
            </a:r>
          </a:p>
          <a:p>
            <a:pPr marL="115888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SCHOOL-BASED PROGRAMS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Code Haven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Community Health Educators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DEMOs &amp; the </a:t>
            </a:r>
            <a:r>
              <a:rPr lang="en-US" sz="1000" dirty="0" err="1">
                <a:latin typeface="Calibri Light" panose="020F0302020204030204" pitchFamily="34" charset="0"/>
              </a:rPr>
              <a:t>STARLab</a:t>
            </a:r>
            <a:endParaRPr lang="en-US" sz="1000" dirty="0">
              <a:latin typeface="Calibri Light" panose="020F0302020204030204" pitchFamily="34" charset="0"/>
            </a:endParaRP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First Robotics Competition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Have Bones, Will Travel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Math Counts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Science &amp; Math Achiever Teams (</a:t>
            </a:r>
            <a:r>
              <a:rPr lang="en-US" sz="1000" dirty="0" err="1">
                <a:latin typeface="Calibri Light" panose="020F0302020204030204" pitchFamily="34" charset="0"/>
              </a:rPr>
              <a:t>SMArt</a:t>
            </a:r>
            <a:r>
              <a:rPr lang="en-US" sz="1000" dirty="0">
                <a:latin typeface="Calibri Light" panose="020F0302020204030204" pitchFamily="34" charset="0"/>
              </a:rPr>
              <a:t>)</a:t>
            </a:r>
          </a:p>
          <a:p>
            <a:pPr lvl="1" indent="-115888">
              <a:spcBef>
                <a:spcPts val="0"/>
              </a:spcBef>
            </a:pPr>
            <a:r>
              <a:rPr lang="en-US" sz="1000" dirty="0">
                <a:latin typeface="Calibri Light" panose="020F0302020204030204" pitchFamily="34" charset="0"/>
              </a:rPr>
              <a:t>Urban Resource Initiative</a:t>
            </a:r>
          </a:p>
        </p:txBody>
      </p:sp>
    </p:spTree>
    <p:extLst>
      <p:ext uri="{BB962C8B-B14F-4D97-AF65-F5344CB8AC3E}">
        <p14:creationId xmlns:p14="http://schemas.microsoft.com/office/powerpoint/2010/main" val="211874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584" y="204789"/>
            <a:ext cx="8382000" cy="747712"/>
          </a:xfrm>
        </p:spPr>
        <p:txBody>
          <a:bodyPr>
            <a:normAutofit/>
          </a:bodyPr>
          <a:lstStyle/>
          <a:p>
            <a:r>
              <a:rPr lang="en-US" sz="3000" b="1" cap="all" dirty="0">
                <a:latin typeface="Trebuchet MS" panose="020B0603020202020204" pitchFamily="34" charset="0"/>
              </a:rPr>
              <a:t>What Is Pathways to Science?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502"/>
            <a:ext cx="8382000" cy="5306410"/>
          </a:xfrm>
        </p:spPr>
        <p:txBody>
          <a:bodyPr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0070C0"/>
                </a:solidFill>
                <a:latin typeface="Trebuchet MS" panose="020B0603020202020204" pitchFamily="34" charset="0"/>
              </a:rPr>
              <a:t>Yale University’s coordinated,</a:t>
            </a:r>
          </a:p>
          <a:p>
            <a:pPr marL="0" indent="0" algn="ctr">
              <a:buNone/>
            </a:pPr>
            <a:r>
              <a:rPr lang="en-US" sz="2500" b="1" dirty="0">
                <a:solidFill>
                  <a:srgbClr val="0070C0"/>
                </a:solidFill>
                <a:latin typeface="Trebuchet MS" panose="020B0603020202020204" pitchFamily="34" charset="0"/>
              </a:rPr>
              <a:t>data-driven STEM outreach infrastructure.</a:t>
            </a:r>
          </a:p>
          <a:p>
            <a:pPr marL="346075" indent="-346075">
              <a:buSzPct val="85000"/>
              <a:buFont typeface="+mj-lt"/>
              <a:buAutoNum type="arabicPeriod"/>
            </a:pPr>
            <a:r>
              <a:rPr lang="en-US" sz="2200" dirty="0">
                <a:latin typeface="Calibri Light" panose="020F0302020204030204" pitchFamily="34" charset="0"/>
              </a:rPr>
              <a:t>Housed in central administration &amp; guided by a steering committee of Yale senior scientists.</a:t>
            </a:r>
          </a:p>
          <a:p>
            <a:pPr marL="346075" indent="-346075">
              <a:buSzPct val="85000"/>
              <a:buFont typeface="+mj-lt"/>
              <a:buAutoNum type="arabicPeriod"/>
            </a:pPr>
            <a:r>
              <a:rPr lang="en-US" sz="2200" dirty="0">
                <a:latin typeface="Calibri Light" panose="020F0302020204030204" pitchFamily="34" charset="0"/>
              </a:rPr>
              <a:t>Manages contacts &amp; relationships with participating school districts.</a:t>
            </a:r>
          </a:p>
          <a:p>
            <a:pPr marL="346075" indent="-346075">
              <a:buSzPct val="85000"/>
              <a:buFont typeface="+mj-lt"/>
              <a:buAutoNum type="arabicPeriod"/>
            </a:pPr>
            <a:r>
              <a:rPr lang="en-US" sz="2200" dirty="0">
                <a:latin typeface="Calibri Light" panose="020F0302020204030204" pitchFamily="34" charset="0"/>
              </a:rPr>
              <a:t>Assists Yale science faculty, graduate students and undergraduates in designing &amp; implementing STEM programming.</a:t>
            </a:r>
          </a:p>
          <a:p>
            <a:pPr marL="346075" indent="-346075">
              <a:buSzPct val="85000"/>
              <a:buFont typeface="+mj-lt"/>
              <a:buAutoNum type="arabicPeriod"/>
            </a:pPr>
            <a:r>
              <a:rPr lang="en-US" sz="2200" dirty="0">
                <a:latin typeface="Calibri Light" panose="020F0302020204030204" pitchFamily="34" charset="0"/>
              </a:rPr>
              <a:t>Identifies and supports a </a:t>
            </a:r>
            <a:r>
              <a:rPr lang="en-US" sz="2200" b="1" dirty="0">
                <a:solidFill>
                  <a:srgbClr val="0070C0"/>
                </a:solidFill>
                <a:latin typeface="Calibri Light" panose="020F0302020204030204" pitchFamily="34" charset="0"/>
              </a:rPr>
              <a:t>target</a:t>
            </a:r>
            <a:r>
              <a:rPr lang="en-US" sz="2200" dirty="0">
                <a:solidFill>
                  <a:srgbClr val="0070C0"/>
                </a:solidFill>
                <a:latin typeface="Calibri Light" panose="020F0302020204030204" pitchFamily="34" charset="0"/>
              </a:rPr>
              <a:t> </a:t>
            </a:r>
            <a:r>
              <a:rPr lang="en-US" sz="2200" b="1" dirty="0">
                <a:solidFill>
                  <a:srgbClr val="0070C0"/>
                </a:solidFill>
                <a:latin typeface="Calibri Light" panose="020F0302020204030204" pitchFamily="34" charset="0"/>
              </a:rPr>
              <a:t>group</a:t>
            </a:r>
            <a:r>
              <a:rPr lang="en-US" sz="2200" dirty="0">
                <a:solidFill>
                  <a:srgbClr val="0070C0"/>
                </a:solidFill>
                <a:latin typeface="Calibri Light" panose="020F0302020204030204" pitchFamily="34" charset="0"/>
              </a:rPr>
              <a:t> </a:t>
            </a:r>
            <a:r>
              <a:rPr lang="en-US" sz="2200" dirty="0">
                <a:latin typeface="Calibri Light" panose="020F0302020204030204" pitchFamily="34" charset="0"/>
              </a:rPr>
              <a:t>of local pre-college students in achieving success in STEM.</a:t>
            </a:r>
          </a:p>
          <a:p>
            <a:pPr marL="346075" indent="-346075">
              <a:buSzPct val="85000"/>
              <a:buFont typeface="+mj-lt"/>
              <a:buAutoNum type="arabicPeriod"/>
            </a:pPr>
            <a:r>
              <a:rPr lang="en-US" sz="2200" dirty="0">
                <a:latin typeface="Calibri Light" panose="020F0302020204030204" pitchFamily="34" charset="0"/>
              </a:rPr>
              <a:t>Maintains a longitudinal </a:t>
            </a:r>
            <a:r>
              <a:rPr lang="en-US" sz="2200" b="1" dirty="0">
                <a:solidFill>
                  <a:srgbClr val="0070C0"/>
                </a:solidFill>
                <a:latin typeface="Calibri Light" panose="020F0302020204030204" pitchFamily="34" charset="0"/>
              </a:rPr>
              <a:t>database</a:t>
            </a:r>
            <a:r>
              <a:rPr lang="en-US" sz="2200" dirty="0">
                <a:latin typeface="Calibri Light" panose="020F0302020204030204" pitchFamily="34" charset="0"/>
              </a:rPr>
              <a:t>.</a:t>
            </a:r>
          </a:p>
          <a:p>
            <a:pPr marL="346075" indent="-346075">
              <a:buClr>
                <a:schemeClr val="tx1">
                  <a:lumMod val="50000"/>
                  <a:lumOff val="50000"/>
                </a:schemeClr>
              </a:buClr>
              <a:buSzPct val="85000"/>
              <a:buFont typeface="+mj-lt"/>
              <a:buAutoNum type="arabicPeriod"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78861" y="5103463"/>
            <a:ext cx="6681445" cy="1484769"/>
            <a:chOff x="508493" y="4751045"/>
            <a:chExt cx="6577035" cy="1332072"/>
          </a:xfrm>
        </p:grpSpPr>
        <p:pic>
          <p:nvPicPr>
            <p:cNvPr id="5" name="Picture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893183" y="4751049"/>
              <a:ext cx="2192345" cy="1332068"/>
            </a:xfrm>
            <a:prstGeom prst="rect">
              <a:avLst/>
            </a:prstGeom>
            <a:noFill/>
            <a:ln w="63500">
              <a:noFill/>
            </a:ln>
          </p:spPr>
        </p:pic>
        <p:pic>
          <p:nvPicPr>
            <p:cNvPr id="6" name="Picture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700838" y="4751112"/>
              <a:ext cx="2192345" cy="1331935"/>
            </a:xfrm>
            <a:prstGeom prst="rect">
              <a:avLst/>
            </a:prstGeom>
            <a:noFill/>
            <a:ln w="63500">
              <a:solidFill>
                <a:schemeClr val="bg1"/>
              </a:solidFill>
            </a:ln>
          </p:spPr>
        </p:pic>
        <p:pic>
          <p:nvPicPr>
            <p:cNvPr id="7" name="Picture 6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08493" y="4751045"/>
              <a:ext cx="2192345" cy="1332068"/>
            </a:xfrm>
            <a:prstGeom prst="rect">
              <a:avLst/>
            </a:prstGeom>
            <a:noFill/>
            <a:ln w="6350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98011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4000" y="253999"/>
            <a:ext cx="8585200" cy="906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Trebuchet MS" panose="020B0603020202020204" pitchFamily="34" charset="0"/>
                <a:ea typeface="ＭＳ Ｐゴシック" charset="0"/>
              </a:rPr>
              <a:t>Memorandums of Understanding with School Districts: Database Fields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4396" y="3128850"/>
            <a:ext cx="3343198" cy="346028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Calibri Light" panose="020F0302020204030204" pitchFamily="34" charset="0"/>
              </a:rPr>
              <a:t>Demographic/Contact</a:t>
            </a:r>
          </a:p>
          <a:p>
            <a:pPr marL="234950" lvl="1" indent="0">
              <a:buNone/>
            </a:pPr>
            <a:r>
              <a:rPr lang="en-US" sz="1600" dirty="0">
                <a:latin typeface="Calibri Light" panose="020F0302020204030204" pitchFamily="34" charset="0"/>
              </a:rPr>
              <a:t>Name, DOB, Gender, Race/Ethnicity, etc.</a:t>
            </a:r>
          </a:p>
          <a:p>
            <a:pPr marL="0" indent="0">
              <a:buNone/>
            </a:pPr>
            <a:r>
              <a:rPr lang="en-US" sz="2000" b="1" dirty="0">
                <a:latin typeface="Calibri Light" panose="020F0302020204030204" pitchFamily="34" charset="0"/>
              </a:rPr>
              <a:t>Academic Performance</a:t>
            </a:r>
          </a:p>
          <a:p>
            <a:pPr marL="234950" lvl="1" indent="0">
              <a:buNone/>
            </a:pPr>
            <a:r>
              <a:rPr lang="en-US" sz="1600" dirty="0">
                <a:latin typeface="Calibri Light" panose="020F0302020204030204" pitchFamily="34" charset="0"/>
              </a:rPr>
              <a:t>GPA, Courses, Grades, Standardized Assessments, etc. </a:t>
            </a:r>
          </a:p>
          <a:p>
            <a:pPr marL="0" indent="0">
              <a:buNone/>
            </a:pPr>
            <a:r>
              <a:rPr lang="en-US" sz="2000" b="1" dirty="0">
                <a:latin typeface="Calibri Light" panose="020F0302020204030204" pitchFamily="34" charset="0"/>
              </a:rPr>
              <a:t>College Enrollment</a:t>
            </a:r>
          </a:p>
          <a:p>
            <a:pPr marL="166688" indent="0">
              <a:buNone/>
            </a:pPr>
            <a:r>
              <a:rPr lang="en-US" sz="1600" dirty="0">
                <a:latin typeface="Calibri Light" panose="020F0302020204030204" pitchFamily="34" charset="0"/>
              </a:rPr>
              <a:t>2- and 4-year college enrollment, graduation, major</a:t>
            </a:r>
            <a:endParaRPr lang="en-US" sz="1600" b="1" dirty="0">
              <a:latin typeface="Calibri Light" panose="020F03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44396" y="1160462"/>
            <a:ext cx="3343198" cy="16594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3323"/>
              </a:buClr>
              <a:buSzPct val="60000"/>
              <a:buFont typeface="Wingdings" charset="0"/>
              <a:buChar char="§"/>
              <a:defRPr sz="2600" kern="1200">
                <a:solidFill>
                  <a:srgbClr val="4C4C4F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marL="511175" indent="-2222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A73"/>
              </a:buClr>
              <a:buSzPct val="60000"/>
              <a:buFont typeface="Wingdings" charset="0"/>
              <a:buChar char="§"/>
              <a:defRPr sz="2200" kern="1200">
                <a:solidFill>
                  <a:srgbClr val="4C4C4F"/>
                </a:solidFill>
                <a:latin typeface="Arial"/>
                <a:ea typeface="Arial" charset="0"/>
                <a:cs typeface="Arial"/>
              </a:defRPr>
            </a:lvl2pPr>
            <a:lvl3pPr marL="857250" indent="-2301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3323"/>
              </a:buClr>
              <a:buSzPct val="60000"/>
              <a:buFont typeface="Wingdings" charset="0"/>
              <a:buChar char="§"/>
              <a:defRPr sz="2000" kern="1200">
                <a:solidFill>
                  <a:srgbClr val="4C4C4F"/>
                </a:solidFill>
                <a:latin typeface="Georgia"/>
                <a:ea typeface="Georgia" charset="0"/>
                <a:cs typeface="Georgia"/>
              </a:defRPr>
            </a:lvl3pPr>
            <a:lvl4pPr marL="1146175" indent="-1730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A73"/>
              </a:buClr>
              <a:buSzPct val="60000"/>
              <a:buFont typeface="Wingdings" charset="0"/>
              <a:buChar char="§"/>
              <a:defRPr kern="1200">
                <a:solidFill>
                  <a:srgbClr val="4C4C4F"/>
                </a:solidFill>
                <a:latin typeface="Arial"/>
                <a:ea typeface="Arial" charset="0"/>
                <a:cs typeface="Arial"/>
              </a:defRPr>
            </a:lvl4pPr>
            <a:lvl5pPr marL="1427163" indent="-17303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3323"/>
              </a:buClr>
              <a:buSzPct val="60000"/>
              <a:buFont typeface="Wingdings" charset="0"/>
              <a:buChar char="§"/>
              <a:defRPr sz="1600" kern="1200">
                <a:solidFill>
                  <a:srgbClr val="4C4C4F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Pct val="80000"/>
              <a:buNone/>
            </a:pPr>
            <a:r>
              <a:rPr lang="en-US" sz="2000" b="1" dirty="0">
                <a:solidFill>
                  <a:schemeClr val="tx1"/>
                </a:solidFill>
                <a:latin typeface="Calibri Light" panose="020F0302020204030204" pitchFamily="34" charset="0"/>
              </a:rPr>
              <a:t>Yale STEM Outreach Participation</a:t>
            </a: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114300" lvl="1" indent="120650">
              <a:buClrTx/>
              <a:buNone/>
            </a:pP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</a:rPr>
              <a:t>STEM outreach programs offered</a:t>
            </a:r>
          </a:p>
          <a:p>
            <a:pPr marL="114300" lvl="1" indent="120650">
              <a:buClrTx/>
              <a:buNone/>
            </a:pP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</a:rPr>
              <a:t>Yale scientists participation </a:t>
            </a:r>
          </a:p>
          <a:p>
            <a:pPr marL="114300" lvl="1" indent="120650">
              <a:buClrTx/>
              <a:buNone/>
            </a:pPr>
            <a:r>
              <a:rPr lang="en-US" sz="1500" dirty="0">
                <a:solidFill>
                  <a:schemeClr val="tx1"/>
                </a:solidFill>
                <a:latin typeface="Calibri Light" panose="020F0302020204030204" pitchFamily="34" charset="0"/>
              </a:rPr>
              <a:t>K-12 Student Attendance</a:t>
            </a:r>
          </a:p>
          <a:p>
            <a:pPr marL="292100" lvl="1" indent="-177800"/>
            <a:endParaRPr lang="en-US" sz="1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CB46A2-1332-4A6B-9467-895670534392}"/>
              </a:ext>
            </a:extLst>
          </p:cNvPr>
          <p:cNvSpPr txBox="1"/>
          <p:nvPr/>
        </p:nvSpPr>
        <p:spPr>
          <a:xfrm>
            <a:off x="4177990" y="1127124"/>
            <a:ext cx="4661210" cy="540147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2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lIns="182880" tIns="137160" rIns="182880" bIns="9144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Trebuchet MS"/>
                <a:cs typeface="Trebuchet MS"/>
              </a:rPr>
              <a:t>1501 TARGET STUDENTS</a:t>
            </a:r>
          </a:p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Over 400 in college</a:t>
            </a:r>
          </a:p>
          <a:p>
            <a:pPr marL="285750" indent="-285750" algn="ctr">
              <a:buFont typeface="Wingdings" charset="2"/>
              <a:buChar char="§"/>
            </a:pPr>
            <a:endParaRPr lang="en-US" sz="2000" b="1" dirty="0">
              <a:latin typeface="Trebuchet MS"/>
              <a:cs typeface="Trebuchet MS"/>
            </a:endParaRPr>
          </a:p>
          <a:p>
            <a:pPr algn="ctr">
              <a:spcAft>
                <a:spcPts val="600"/>
              </a:spcAft>
            </a:pPr>
            <a:r>
              <a:rPr lang="en-US" sz="2000" b="1" dirty="0">
                <a:latin typeface="Trebuchet MS"/>
                <a:cs typeface="Trebuchet MS"/>
              </a:rPr>
              <a:t>Female</a:t>
            </a:r>
            <a:r>
              <a:rPr lang="en-US" sz="2000" dirty="0">
                <a:latin typeface="Trebuchet MS"/>
                <a:cs typeface="Trebuchet MS"/>
              </a:rPr>
              <a:t>: 56%</a:t>
            </a:r>
          </a:p>
          <a:p>
            <a:pPr algn="ctr">
              <a:spcAft>
                <a:spcPts val="600"/>
              </a:spcAft>
            </a:pPr>
            <a:r>
              <a:rPr lang="en-US" sz="2000" b="1" dirty="0">
                <a:latin typeface="Trebuchet MS"/>
                <a:cs typeface="Trebuchet MS"/>
              </a:rPr>
              <a:t>First</a:t>
            </a: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b="1" dirty="0">
                <a:latin typeface="Trebuchet MS"/>
                <a:cs typeface="Trebuchet MS"/>
              </a:rPr>
              <a:t>in</a:t>
            </a:r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b="1" dirty="0">
                <a:latin typeface="Trebuchet MS"/>
                <a:cs typeface="Trebuchet MS"/>
              </a:rPr>
              <a:t>Family</a:t>
            </a:r>
            <a:r>
              <a:rPr lang="en-US" sz="2000" dirty="0">
                <a:latin typeface="Trebuchet MS"/>
                <a:cs typeface="Trebuchet MS"/>
              </a:rPr>
              <a:t>: 48%</a:t>
            </a:r>
          </a:p>
          <a:p>
            <a:pPr algn="ctr"/>
            <a:r>
              <a:rPr lang="en-US" sz="2000" b="1" dirty="0">
                <a:latin typeface="Trebuchet MS"/>
                <a:cs typeface="Trebuchet MS"/>
              </a:rPr>
              <a:t>Asian: </a:t>
            </a:r>
            <a:r>
              <a:rPr lang="en-US" sz="2000" dirty="0">
                <a:latin typeface="Trebuchet MS"/>
                <a:cs typeface="Trebuchet MS"/>
              </a:rPr>
              <a:t>12%</a:t>
            </a:r>
          </a:p>
          <a:p>
            <a:pPr algn="ctr"/>
            <a:r>
              <a:rPr lang="en-US" sz="2000" b="1" dirty="0">
                <a:latin typeface="Trebuchet MS"/>
                <a:cs typeface="Trebuchet MS"/>
              </a:rPr>
              <a:t>Black: </a:t>
            </a:r>
            <a:r>
              <a:rPr lang="en-US" sz="2000" dirty="0">
                <a:latin typeface="Trebuchet MS"/>
                <a:cs typeface="Trebuchet MS"/>
              </a:rPr>
              <a:t>26%</a:t>
            </a:r>
          </a:p>
          <a:p>
            <a:pPr algn="ctr"/>
            <a:r>
              <a:rPr lang="en-US" sz="2000" b="1" dirty="0">
                <a:latin typeface="Trebuchet MS"/>
                <a:cs typeface="Trebuchet MS"/>
              </a:rPr>
              <a:t>Hispanic: </a:t>
            </a:r>
            <a:r>
              <a:rPr lang="en-US" sz="2000" dirty="0">
                <a:latin typeface="Trebuchet MS"/>
                <a:cs typeface="Trebuchet MS"/>
              </a:rPr>
              <a:t>27%</a:t>
            </a:r>
          </a:p>
          <a:p>
            <a:pPr algn="ctr"/>
            <a:r>
              <a:rPr lang="en-US" sz="2000" b="1" dirty="0">
                <a:latin typeface="Trebuchet MS"/>
                <a:cs typeface="Trebuchet MS"/>
              </a:rPr>
              <a:t>Other: </a:t>
            </a:r>
            <a:r>
              <a:rPr lang="en-US" sz="2000" dirty="0">
                <a:latin typeface="Trebuchet MS"/>
                <a:cs typeface="Trebuchet MS"/>
              </a:rPr>
              <a:t>&lt;1% </a:t>
            </a:r>
            <a:endParaRPr lang="en-US" sz="2000" b="1" dirty="0">
              <a:latin typeface="Trebuchet MS"/>
              <a:cs typeface="Trebuchet MS"/>
            </a:endParaRPr>
          </a:p>
          <a:p>
            <a:pPr algn="ctr"/>
            <a:r>
              <a:rPr lang="en-US" sz="2000" b="1" dirty="0">
                <a:latin typeface="Trebuchet MS"/>
                <a:cs typeface="Trebuchet MS"/>
              </a:rPr>
              <a:t>White: </a:t>
            </a:r>
            <a:r>
              <a:rPr lang="en-US" sz="2000" dirty="0">
                <a:latin typeface="Trebuchet MS"/>
                <a:cs typeface="Trebuchet MS"/>
              </a:rPr>
              <a:t>34%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285750" indent="-285750" algn="ctr">
              <a:buFont typeface="Wingdings" charset="2"/>
              <a:buChar char="§"/>
            </a:pPr>
            <a:endParaRPr lang="en-US" sz="2000" b="1" dirty="0">
              <a:latin typeface="Trebuchet MS"/>
              <a:cs typeface="Trebuchet MS"/>
            </a:endParaRPr>
          </a:p>
          <a:p>
            <a:pPr marL="285750" indent="-285750" algn="ctr">
              <a:buFont typeface="Wingdings" charset="2"/>
              <a:buChar char="§"/>
            </a:pPr>
            <a:endParaRPr lang="en-US" sz="2000" b="1" dirty="0">
              <a:latin typeface="Trebuchet MS"/>
              <a:cs typeface="Trebuchet MS"/>
            </a:endParaRPr>
          </a:p>
          <a:p>
            <a:pPr algn="ctr"/>
            <a:endParaRPr lang="en-US" sz="2000" b="1" dirty="0">
              <a:latin typeface="Trebuchet MS"/>
              <a:cs typeface="Trebuchet M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45A338-D520-451D-BBC1-62AF470C44B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20533" y="4858992"/>
            <a:ext cx="2117667" cy="1411638"/>
          </a:xfrm>
          <a:prstGeom prst="rect">
            <a:avLst/>
          </a:prstGeom>
          <a:noFill/>
          <a:ln w="6350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420586-0204-48E9-8DEB-6E9DE5BA5F0A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28826" y="4858991"/>
            <a:ext cx="2117243" cy="1411639"/>
          </a:xfrm>
          <a:prstGeom prst="rect">
            <a:avLst/>
          </a:prstGeom>
          <a:noFill/>
          <a:ln w="63500">
            <a:noFill/>
          </a:ln>
        </p:spPr>
      </p:pic>
    </p:spTree>
    <p:extLst>
      <p:ext uri="{BB962C8B-B14F-4D97-AF65-F5344CB8AC3E}">
        <p14:creationId xmlns:p14="http://schemas.microsoft.com/office/powerpoint/2010/main" val="417689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22184"/>
              </p:ext>
            </p:extLst>
          </p:nvPr>
        </p:nvGraphicFramePr>
        <p:xfrm>
          <a:off x="466164" y="508767"/>
          <a:ext cx="8139953" cy="5588277"/>
        </p:xfrm>
        <a:graphic>
          <a:graphicData uri="http://schemas.openxmlformats.org/drawingml/2006/table">
            <a:tbl>
              <a:tblPr/>
              <a:tblGrid>
                <a:gridCol w="606199">
                  <a:extLst>
                    <a:ext uri="{9D8B030D-6E8A-4147-A177-3AD203B41FA5}">
                      <a16:colId xmlns:a16="http://schemas.microsoft.com/office/drawing/2014/main" val="3177147100"/>
                    </a:ext>
                  </a:extLst>
                </a:gridCol>
                <a:gridCol w="1013347">
                  <a:extLst>
                    <a:ext uri="{9D8B030D-6E8A-4147-A177-3AD203B41FA5}">
                      <a16:colId xmlns:a16="http://schemas.microsoft.com/office/drawing/2014/main" val="2248294725"/>
                    </a:ext>
                  </a:extLst>
                </a:gridCol>
                <a:gridCol w="760011">
                  <a:extLst>
                    <a:ext uri="{9D8B030D-6E8A-4147-A177-3AD203B41FA5}">
                      <a16:colId xmlns:a16="http://schemas.microsoft.com/office/drawing/2014/main" val="1804120834"/>
                    </a:ext>
                  </a:extLst>
                </a:gridCol>
                <a:gridCol w="832392">
                  <a:extLst>
                    <a:ext uri="{9D8B030D-6E8A-4147-A177-3AD203B41FA5}">
                      <a16:colId xmlns:a16="http://schemas.microsoft.com/office/drawing/2014/main" val="3325432483"/>
                    </a:ext>
                  </a:extLst>
                </a:gridCol>
                <a:gridCol w="750962">
                  <a:extLst>
                    <a:ext uri="{9D8B030D-6E8A-4147-A177-3AD203B41FA5}">
                      <a16:colId xmlns:a16="http://schemas.microsoft.com/office/drawing/2014/main" val="1860126379"/>
                    </a:ext>
                  </a:extLst>
                </a:gridCol>
                <a:gridCol w="808265">
                  <a:extLst>
                    <a:ext uri="{9D8B030D-6E8A-4147-A177-3AD203B41FA5}">
                      <a16:colId xmlns:a16="http://schemas.microsoft.com/office/drawing/2014/main" val="1834048847"/>
                    </a:ext>
                  </a:extLst>
                </a:gridCol>
                <a:gridCol w="699692">
                  <a:extLst>
                    <a:ext uri="{9D8B030D-6E8A-4147-A177-3AD203B41FA5}">
                      <a16:colId xmlns:a16="http://schemas.microsoft.com/office/drawing/2014/main" val="2230266119"/>
                    </a:ext>
                  </a:extLst>
                </a:gridCol>
                <a:gridCol w="530801">
                  <a:extLst>
                    <a:ext uri="{9D8B030D-6E8A-4147-A177-3AD203B41FA5}">
                      <a16:colId xmlns:a16="http://schemas.microsoft.com/office/drawing/2014/main" val="4166316307"/>
                    </a:ext>
                  </a:extLst>
                </a:gridCol>
                <a:gridCol w="663502">
                  <a:extLst>
                    <a:ext uri="{9D8B030D-6E8A-4147-A177-3AD203B41FA5}">
                      <a16:colId xmlns:a16="http://schemas.microsoft.com/office/drawing/2014/main" val="849814855"/>
                    </a:ext>
                  </a:extLst>
                </a:gridCol>
                <a:gridCol w="615247">
                  <a:extLst>
                    <a:ext uri="{9D8B030D-6E8A-4147-A177-3AD203B41FA5}">
                      <a16:colId xmlns:a16="http://schemas.microsoft.com/office/drawing/2014/main" val="1888370716"/>
                    </a:ext>
                  </a:extLst>
                </a:gridCol>
                <a:gridCol w="859535">
                  <a:extLst>
                    <a:ext uri="{9D8B030D-6E8A-4147-A177-3AD203B41FA5}">
                      <a16:colId xmlns:a16="http://schemas.microsoft.com/office/drawing/2014/main" val="2308432275"/>
                    </a:ext>
                  </a:extLst>
                </a:gridCol>
              </a:tblGrid>
              <a:tr h="10037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Grade</a:t>
                      </a:r>
                    </a:p>
                  </a:txBody>
                  <a:tcPr marL="7817" marR="7817" marT="7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School</a:t>
                      </a:r>
                    </a:p>
                  </a:txBody>
                  <a:tcPr marL="7817" marR="7817" marT="7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Gender</a:t>
                      </a:r>
                    </a:p>
                  </a:txBody>
                  <a:tcPr marL="7817" marR="7817" marT="7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Race/ Ethnicity</a:t>
                      </a:r>
                    </a:p>
                  </a:txBody>
                  <a:tcPr marL="7817" marR="7817" marT="7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Lunch Status</a:t>
                      </a:r>
                    </a:p>
                  </a:txBody>
                  <a:tcPr marL="7817" marR="7817" marT="7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First in Fam to  College</a:t>
                      </a:r>
                    </a:p>
                  </a:txBody>
                  <a:tcPr marL="7817" marR="7817" marT="7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Hours in Yale STEM</a:t>
                      </a:r>
                    </a:p>
                  </a:txBody>
                  <a:tcPr marL="7817" marR="7817" marT="7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GPA</a:t>
                      </a:r>
                    </a:p>
                  </a:txBody>
                  <a:tcPr marL="7817" marR="7817" marT="7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Stand Test Math</a:t>
                      </a:r>
                    </a:p>
                  </a:txBody>
                  <a:tcPr marL="7817" marR="7817" marT="7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Stand Test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817" marR="7817" marT="7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Latest Math Course Grade</a:t>
                      </a:r>
                    </a:p>
                  </a:txBody>
                  <a:tcPr marL="7817" marR="7817" marT="7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026037"/>
                  </a:ext>
                </a:extLst>
              </a:tr>
              <a:tr h="241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Wilbur Cross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Asian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Free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Not 1st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1235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4.2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917023"/>
                  </a:ext>
                </a:extLst>
              </a:tr>
              <a:tr h="241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Career HS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Hispanic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Free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1st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210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4.3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A+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10513"/>
                  </a:ext>
                </a:extLst>
              </a:tr>
              <a:tr h="241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Career HS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White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Free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Not 1st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305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4.3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A-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834971"/>
                  </a:ext>
                </a:extLst>
              </a:tr>
              <a:tr h="241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ESUMs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Hispanic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Pay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1st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29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4.3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A+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331649"/>
                  </a:ext>
                </a:extLst>
              </a:tr>
              <a:tr h="241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Wilbur Cross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Black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Pay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1st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1364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4.2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808655"/>
                  </a:ext>
                </a:extLst>
              </a:tr>
              <a:tr h="241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ESUMs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Black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Free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Not 1st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225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4.2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429280"/>
                  </a:ext>
                </a:extLst>
              </a:tr>
              <a:tr h="241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Hillhouse HS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White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Pay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Not 1st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4.1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A-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167882"/>
                  </a:ext>
                </a:extLst>
              </a:tr>
              <a:tr h="241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Career HS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Asian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Free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Not 1st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831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4.1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175898"/>
                  </a:ext>
                </a:extLst>
              </a:tr>
              <a:tr h="241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Coop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Black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Pay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1st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4.1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066190"/>
                  </a:ext>
                </a:extLst>
              </a:tr>
              <a:tr h="241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ESUMs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Asian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Free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Not 1st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4.1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A-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160559"/>
                  </a:ext>
                </a:extLst>
              </a:tr>
              <a:tr h="241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Career HS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Other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Free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1st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245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4.2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127577"/>
                  </a:ext>
                </a:extLst>
              </a:tr>
              <a:tr h="241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Hillhouse HS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White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Pay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1st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52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4.4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249217"/>
                  </a:ext>
                </a:extLst>
              </a:tr>
              <a:tr h="241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Hillhouse HS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Asian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Pay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Not 1st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4.4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893976"/>
                  </a:ext>
                </a:extLst>
              </a:tr>
              <a:tr h="241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Career HS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White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Pay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Not 1st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156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4.3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A-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021320"/>
                  </a:ext>
                </a:extLst>
              </a:tr>
              <a:tr h="241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Career HS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Asian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Free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Not 1st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70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4.3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B+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249180"/>
                  </a:ext>
                </a:extLst>
              </a:tr>
              <a:tr h="241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Career HS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White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Pay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Not 1st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58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4.3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745764"/>
                  </a:ext>
                </a:extLst>
              </a:tr>
              <a:tr h="241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Wilbur Cross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Other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Free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1st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106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4.2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371985"/>
                  </a:ext>
                </a:extLst>
              </a:tr>
              <a:tr h="241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ESUMs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Black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Free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Not 1st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873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4.2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B+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342061"/>
                  </a:ext>
                </a:extLst>
              </a:tr>
              <a:tr h="2412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Wilbur Cross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White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Free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Not 1st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4.2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</a:t>
                      </a:r>
                    </a:p>
                  </a:txBody>
                  <a:tcPr marL="7817" marR="7817" marT="7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490236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5218819" y="2375806"/>
            <a:ext cx="1059543" cy="5080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80612" y="114300"/>
            <a:ext cx="2829538" cy="6524863"/>
          </a:xfrm>
          <a:prstGeom prst="rect">
            <a:avLst/>
          </a:prstGeom>
          <a:solidFill>
            <a:srgbClr val="C0D8ED"/>
          </a:solidFill>
          <a:ln w="28575" cmpd="sng">
            <a:solidFill>
              <a:srgbClr val="4F81BD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sz="1100" b="1" dirty="0"/>
              <a:t>2013-2014</a:t>
            </a:r>
          </a:p>
          <a:p>
            <a:r>
              <a:rPr lang="en-US" sz="1100" dirty="0"/>
              <a:t>US Grant				180</a:t>
            </a:r>
          </a:p>
          <a:p>
            <a:r>
              <a:rPr lang="en-US" sz="1100" dirty="0"/>
              <a:t>Girls’ Science Investigations		5</a:t>
            </a:r>
          </a:p>
          <a:p>
            <a:r>
              <a:rPr lang="en-US" sz="1100" dirty="0"/>
              <a:t>Brain Education Day			5.5</a:t>
            </a:r>
          </a:p>
          <a:p>
            <a:r>
              <a:rPr lang="en-US" sz="1100" dirty="0"/>
              <a:t>CRISP </a:t>
            </a:r>
            <a:r>
              <a:rPr lang="en-US" sz="1100" dirty="0" err="1"/>
              <a:t>Nanoday</a:t>
            </a:r>
            <a:r>
              <a:rPr lang="en-US" sz="1100" dirty="0"/>
              <a:t>				2</a:t>
            </a:r>
          </a:p>
          <a:p>
            <a:r>
              <a:rPr lang="en-US" sz="1100" dirty="0"/>
              <a:t>Pathways to Engineering		3.5</a:t>
            </a:r>
          </a:p>
          <a:p>
            <a:r>
              <a:rPr lang="en-US" sz="1100" dirty="0"/>
              <a:t>Science on Saturday			2</a:t>
            </a:r>
          </a:p>
          <a:p>
            <a:r>
              <a:rPr lang="en-US" sz="1100" dirty="0"/>
              <a:t>Pathways Planetarium Visit…		2</a:t>
            </a:r>
          </a:p>
          <a:p>
            <a:endParaRPr lang="en-US" sz="1100" b="1" dirty="0"/>
          </a:p>
          <a:p>
            <a:r>
              <a:rPr lang="en-US" sz="1100" b="1" dirty="0"/>
              <a:t>2014-2015</a:t>
            </a:r>
          </a:p>
          <a:p>
            <a:r>
              <a:rPr lang="en-US" sz="1100" dirty="0"/>
              <a:t>US Grant				180</a:t>
            </a:r>
          </a:p>
          <a:p>
            <a:r>
              <a:rPr lang="en-US" sz="1100" dirty="0"/>
              <a:t>Science on Saturday			2</a:t>
            </a:r>
          </a:p>
          <a:p>
            <a:r>
              <a:rPr lang="en-US" sz="1100" dirty="0"/>
              <a:t>Girls Science Investigations		5</a:t>
            </a:r>
          </a:p>
          <a:p>
            <a:r>
              <a:rPr lang="en-US" sz="1100" dirty="0"/>
              <a:t>Science on Saturdays			2</a:t>
            </a:r>
          </a:p>
          <a:p>
            <a:r>
              <a:rPr lang="en-US" sz="1100" dirty="0"/>
              <a:t>CRISP </a:t>
            </a:r>
            <a:r>
              <a:rPr lang="en-US" sz="1100" dirty="0" err="1"/>
              <a:t>Nanoday</a:t>
            </a:r>
            <a:r>
              <a:rPr lang="en-US" sz="1100" dirty="0"/>
              <a:t>				2</a:t>
            </a:r>
          </a:p>
          <a:p>
            <a:r>
              <a:rPr lang="en-US" sz="1100" dirty="0"/>
              <a:t>Math Mornings…			2</a:t>
            </a:r>
          </a:p>
          <a:p>
            <a:endParaRPr lang="en-US" sz="1100" dirty="0"/>
          </a:p>
          <a:p>
            <a:r>
              <a:rPr lang="en-US" sz="1100" b="1" dirty="0"/>
              <a:t>2015-2016</a:t>
            </a:r>
          </a:p>
          <a:p>
            <a:r>
              <a:rPr lang="en-US" sz="1100" dirty="0"/>
              <a:t>US Grant				180</a:t>
            </a:r>
          </a:p>
          <a:p>
            <a:r>
              <a:rPr lang="en-US" sz="1100" dirty="0"/>
              <a:t>Pathways to Engineering		4</a:t>
            </a:r>
          </a:p>
          <a:p>
            <a:r>
              <a:rPr lang="en-US" sz="1100" dirty="0"/>
              <a:t>Pathways Chemistry Open House	4</a:t>
            </a:r>
          </a:p>
          <a:p>
            <a:r>
              <a:rPr lang="en-US" sz="1100" dirty="0"/>
              <a:t>Science on Saturdays			2</a:t>
            </a:r>
          </a:p>
          <a:p>
            <a:r>
              <a:rPr lang="en-US" sz="1100" dirty="0"/>
              <a:t>Math Mornings				2</a:t>
            </a:r>
          </a:p>
          <a:p>
            <a:r>
              <a:rPr lang="en-US" sz="1100" dirty="0"/>
              <a:t>Splash…				8</a:t>
            </a:r>
          </a:p>
          <a:p>
            <a:endParaRPr lang="en-US" sz="1100" dirty="0"/>
          </a:p>
          <a:p>
            <a:r>
              <a:rPr lang="en-US" sz="1100" b="1" dirty="0"/>
              <a:t>2016-2017</a:t>
            </a:r>
          </a:p>
          <a:p>
            <a:r>
              <a:rPr lang="en-US" sz="1100" dirty="0"/>
              <a:t>US Grant				180</a:t>
            </a:r>
          </a:p>
          <a:p>
            <a:r>
              <a:rPr lang="en-US" sz="1100" dirty="0"/>
              <a:t>Peabody Evolutions			60</a:t>
            </a:r>
          </a:p>
          <a:p>
            <a:r>
              <a:rPr lang="en-US" sz="1100" dirty="0"/>
              <a:t>Code New Haven			3</a:t>
            </a:r>
          </a:p>
          <a:p>
            <a:r>
              <a:rPr lang="en-US" sz="1100" dirty="0"/>
              <a:t>Pathways Genomics/Proteomics Day	4</a:t>
            </a:r>
          </a:p>
          <a:p>
            <a:r>
              <a:rPr lang="en-US" sz="1100" dirty="0"/>
              <a:t>Pathways Brain Education Day…		5.5</a:t>
            </a:r>
          </a:p>
          <a:p>
            <a:endParaRPr lang="en-US" sz="1100" dirty="0"/>
          </a:p>
          <a:p>
            <a:r>
              <a:rPr lang="en-US" sz="1100" b="1" dirty="0"/>
              <a:t>2017-2018</a:t>
            </a:r>
          </a:p>
          <a:p>
            <a:r>
              <a:rPr lang="en-US" sz="1100" dirty="0"/>
              <a:t>Pathways Summer Scholars		70</a:t>
            </a:r>
          </a:p>
          <a:p>
            <a:r>
              <a:rPr lang="en-US" sz="1100" dirty="0"/>
              <a:t>Peabody Evolutions			60</a:t>
            </a:r>
          </a:p>
          <a:p>
            <a:r>
              <a:rPr lang="en-US" sz="1100" dirty="0"/>
              <a:t>Green Café				1</a:t>
            </a:r>
          </a:p>
          <a:p>
            <a:r>
              <a:rPr lang="en-US" sz="1100" dirty="0"/>
              <a:t>ManyMentors Modeling Math		2</a:t>
            </a:r>
          </a:p>
          <a:p>
            <a:r>
              <a:rPr lang="en-US" sz="1100" dirty="0"/>
              <a:t>Science on Saturdays…			2</a:t>
            </a:r>
          </a:p>
        </p:txBody>
      </p:sp>
    </p:spTree>
    <p:extLst>
      <p:ext uri="{BB962C8B-B14F-4D97-AF65-F5344CB8AC3E}">
        <p14:creationId xmlns:p14="http://schemas.microsoft.com/office/powerpoint/2010/main" val="160799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/>
          <p:cNvSpPr/>
          <p:nvPr/>
        </p:nvSpPr>
        <p:spPr>
          <a:xfrm>
            <a:off x="4857110" y="2205796"/>
            <a:ext cx="2254308" cy="732587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  <p:sp>
        <p:nvSpPr>
          <p:cNvPr id="6" name="Title 1"/>
          <p:cNvSpPr txBox="1">
            <a:spLocks/>
          </p:cNvSpPr>
          <p:nvPr/>
        </p:nvSpPr>
        <p:spPr>
          <a:xfrm>
            <a:off x="127001" y="343273"/>
            <a:ext cx="8902772" cy="1046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rebuchet MS"/>
                <a:cs typeface="Trebuchet MS"/>
              </a:rPr>
              <a:t>SCAFFOLDED APPROACH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64671628"/>
              </p:ext>
            </p:extLst>
          </p:nvPr>
        </p:nvGraphicFramePr>
        <p:xfrm>
          <a:off x="2394284" y="4415589"/>
          <a:ext cx="4680284" cy="732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Pentagon 9"/>
          <p:cNvSpPr/>
          <p:nvPr/>
        </p:nvSpPr>
        <p:spPr>
          <a:xfrm>
            <a:off x="3974990" y="2950415"/>
            <a:ext cx="3136427" cy="732587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15" name="Pentagon 4"/>
          <p:cNvSpPr txBox="1"/>
          <p:nvPr/>
        </p:nvSpPr>
        <p:spPr>
          <a:xfrm>
            <a:off x="3642593" y="3040538"/>
            <a:ext cx="3468825" cy="6256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008" tIns="21336" rIns="21336" bIns="2133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Y3. High School Summer </a:t>
            </a:r>
            <a:br>
              <a:rPr lang="en-US" sz="1400" b="1" kern="1200" dirty="0"/>
            </a:br>
            <a:r>
              <a:rPr lang="en-US" sz="1400" b="1" kern="1200" dirty="0"/>
              <a:t>Lab Internships</a:t>
            </a:r>
          </a:p>
        </p:txBody>
      </p:sp>
      <p:sp>
        <p:nvSpPr>
          <p:cNvPr id="16" name="Pentagon 4"/>
          <p:cNvSpPr txBox="1"/>
          <p:nvPr/>
        </p:nvSpPr>
        <p:spPr>
          <a:xfrm>
            <a:off x="4104459" y="2282777"/>
            <a:ext cx="3468825" cy="6256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008" tIns="21336" rIns="21336" bIns="2133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Y4. Undergraduate</a:t>
            </a:r>
            <a:br>
              <a:rPr lang="en-US" sz="1400" b="1" kern="1200" dirty="0"/>
            </a:br>
            <a:r>
              <a:rPr lang="en-US" sz="1400" b="1" kern="1200" dirty="0"/>
              <a:t>Summer Lab Internships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979205" y="1870454"/>
            <a:ext cx="0" cy="2965810"/>
          </a:xfrm>
          <a:prstGeom prst="straightConnector1">
            <a:avLst/>
          </a:prstGeom>
          <a:ln w="5080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184637" y="5484855"/>
            <a:ext cx="3577390" cy="0"/>
          </a:xfrm>
          <a:prstGeom prst="straightConnector1">
            <a:avLst/>
          </a:prstGeom>
          <a:ln w="5080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59441" y="5558921"/>
            <a:ext cx="227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TIME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605450" y="3265873"/>
            <a:ext cx="227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MORE SPECIALIZED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84637" y="3683002"/>
            <a:ext cx="3889931" cy="732587"/>
            <a:chOff x="0" y="0"/>
            <a:chExt cx="4675713" cy="732587"/>
          </a:xfrm>
        </p:grpSpPr>
        <p:sp>
          <p:nvSpPr>
            <p:cNvPr id="7" name="Pentagon 6"/>
            <p:cNvSpPr/>
            <p:nvPr/>
          </p:nvSpPr>
          <p:spPr>
            <a:xfrm>
              <a:off x="0" y="0"/>
              <a:ext cx="4675713" cy="732587"/>
            </a:xfrm>
            <a:prstGeom prst="homePlat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8" name="Pentagon 4"/>
            <p:cNvSpPr txBox="1"/>
            <p:nvPr/>
          </p:nvSpPr>
          <p:spPr>
            <a:xfrm>
              <a:off x="253084" y="53471"/>
              <a:ext cx="4169542" cy="6256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21336" rIns="21336" bIns="2133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Y2. Summer Workshops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691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74" y="193366"/>
            <a:ext cx="8632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PROGRAM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GROWTH</a:t>
            </a: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342898" y="1085593"/>
          <a:ext cx="3537725" cy="241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/>
          </p:nvPr>
        </p:nvGraphicFramePr>
        <p:xfrm>
          <a:off x="508665" y="3683702"/>
          <a:ext cx="3206190" cy="241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37FBBA9-ACD6-4DA6-89F5-746CBADBF150}"/>
              </a:ext>
            </a:extLst>
          </p:cNvPr>
          <p:cNvGraphicFramePr/>
          <p:nvPr>
            <p:extLst/>
          </p:nvPr>
        </p:nvGraphicFramePr>
        <p:xfrm>
          <a:off x="4716966" y="1191112"/>
          <a:ext cx="4118019" cy="498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E6A0FD8-F486-44E6-ABBC-1BEF93FCB1AA}"/>
              </a:ext>
            </a:extLst>
          </p:cNvPr>
          <p:cNvSpPr txBox="1"/>
          <p:nvPr/>
        </p:nvSpPr>
        <p:spPr>
          <a:xfrm>
            <a:off x="5196468" y="1191112"/>
            <a:ext cx="291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Yale Scientist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35435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43" y="236938"/>
            <a:ext cx="8321311" cy="1143000"/>
          </a:xfrm>
        </p:spPr>
        <p:txBody>
          <a:bodyPr>
            <a:normAutofit/>
          </a:bodyPr>
          <a:lstStyle/>
          <a:p>
            <a:r>
              <a:rPr lang="en-US" sz="3000" b="1" cap="all" dirty="0">
                <a:latin typeface="Trebuchet MS" panose="020B0603020202020204" pitchFamily="34" charset="0"/>
                <a:cs typeface="Arial" panose="020B0604020202020204" pitchFamily="34" charset="0"/>
              </a:rPr>
              <a:t>Benefits of coordinated STEM 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143" y="1196702"/>
            <a:ext cx="8460252" cy="289227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080"/>
              </a:spcBef>
              <a:buFont typeface="+mj-lt"/>
              <a:buAutoNum type="arabicPeriod"/>
            </a:pPr>
            <a:r>
              <a:rPr lang="en-US" sz="2200" b="1" dirty="0">
                <a:latin typeface="Calibri Light" panose="020F0302020204030204" pitchFamily="34" charset="0"/>
                <a:cs typeface="Adobe Caslon Pro"/>
              </a:rPr>
              <a:t>Better serve students by offering a pathway of continued and deepening program experiences</a:t>
            </a:r>
          </a:p>
          <a:p>
            <a:pPr marL="457200" indent="-457200">
              <a:spcBef>
                <a:spcPts val="1080"/>
              </a:spcBef>
              <a:buFont typeface="+mj-lt"/>
              <a:buAutoNum type="arabicPeriod"/>
            </a:pPr>
            <a:r>
              <a:rPr lang="en-US" sz="2200" b="1" dirty="0">
                <a:latin typeface="Calibri Light" panose="020F0302020204030204" pitchFamily="34" charset="0"/>
                <a:cs typeface="Adobe Caslon Pro"/>
              </a:rPr>
              <a:t>Lower barriers to participation for Yale faculty, staff, &amp; students</a:t>
            </a:r>
          </a:p>
          <a:p>
            <a:pPr marL="457200" indent="-457200">
              <a:spcBef>
                <a:spcPts val="1080"/>
              </a:spcBef>
              <a:buFont typeface="+mj-lt"/>
              <a:buAutoNum type="arabicPeriod"/>
            </a:pPr>
            <a:r>
              <a:rPr lang="en-US" sz="2200" b="1" dirty="0">
                <a:latin typeface="Calibri Light" panose="020F0302020204030204" pitchFamily="34" charset="0"/>
                <a:cs typeface="Adobe Caslon Pro"/>
              </a:rPr>
              <a:t>Establishes a central point of contact for local students and school district staff</a:t>
            </a:r>
          </a:p>
          <a:p>
            <a:pPr marL="457200" indent="-457200">
              <a:spcBef>
                <a:spcPts val="1080"/>
              </a:spcBef>
              <a:buFont typeface="+mj-lt"/>
              <a:buAutoNum type="arabicPeriod"/>
            </a:pPr>
            <a:r>
              <a:rPr lang="en-US" sz="2200" b="1" dirty="0">
                <a:latin typeface="Calibri Light" panose="020F0302020204030204" pitchFamily="34" charset="0"/>
                <a:cs typeface="Adobe Caslon Pro"/>
              </a:rPr>
              <a:t>Better evaluate programming with a longitudinal database that tracks student participants through college completion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70" y="4088972"/>
            <a:ext cx="1354731" cy="2032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9623" t="10053" b="5603"/>
          <a:stretch/>
        </p:blipFill>
        <p:spPr>
          <a:xfrm>
            <a:off x="2201954" y="4724066"/>
            <a:ext cx="2070162" cy="1381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224" y="6104262"/>
            <a:ext cx="189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174A7E"/>
                </a:solidFill>
                <a:latin typeface="Calibri Light" panose="020F0302020204030204" pitchFamily="34" charset="0"/>
              </a:rPr>
              <a:t>Sarah building a structure that can hold 10 </a:t>
            </a:r>
            <a:r>
              <a:rPr lang="en-US" sz="1200" dirty="0" err="1">
                <a:solidFill>
                  <a:srgbClr val="174A7E"/>
                </a:solidFill>
                <a:latin typeface="Calibri Light" panose="020F0302020204030204" pitchFamily="34" charset="0"/>
              </a:rPr>
              <a:t>lbs</a:t>
            </a:r>
            <a:r>
              <a:rPr lang="en-US" sz="1200" dirty="0">
                <a:solidFill>
                  <a:srgbClr val="174A7E"/>
                </a:solidFill>
                <a:latin typeface="Calibri Light" panose="020F0302020204030204" pitchFamily="34" charset="0"/>
              </a:rPr>
              <a:t> at the Pathways Festival in </a:t>
            </a:r>
            <a:r>
              <a:rPr lang="en-US" sz="1200" b="1" dirty="0">
                <a:solidFill>
                  <a:srgbClr val="174A7E"/>
                </a:solidFill>
                <a:latin typeface="Calibri Light" panose="020F0302020204030204" pitchFamily="34" charset="0"/>
              </a:rPr>
              <a:t>2011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8442" y="6093976"/>
            <a:ext cx="2222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174A7E"/>
                </a:solidFill>
                <a:latin typeface="Calibri Light" panose="020F0302020204030204" pitchFamily="34" charset="0"/>
              </a:rPr>
              <a:t>Sarah dissecting crayfish in her Neurobiology workshop  Pathways Summer Scholars </a:t>
            </a:r>
            <a:r>
              <a:rPr lang="en-US" sz="1200" b="1" dirty="0">
                <a:solidFill>
                  <a:srgbClr val="174A7E"/>
                </a:solidFill>
                <a:latin typeface="Calibri Light" panose="020F0302020204030204" pitchFamily="34" charset="0"/>
              </a:rPr>
              <a:t>2017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650" y="4733716"/>
            <a:ext cx="2057162" cy="137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3981" y="6105317"/>
            <a:ext cx="2057914" cy="656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174A7E"/>
                </a:solidFill>
                <a:latin typeface="Calibri Light" panose="020F0302020204030204" pitchFamily="34" charset="0"/>
              </a:rPr>
              <a:t>Joshua participating in the spaghetti-marshmallow challenge in </a:t>
            </a:r>
            <a:r>
              <a:rPr lang="en-US" sz="1200" b="1" dirty="0">
                <a:solidFill>
                  <a:srgbClr val="174A7E"/>
                </a:solidFill>
                <a:latin typeface="Calibri Light" panose="020F0302020204030204" pitchFamily="34" charset="0"/>
              </a:rPr>
              <a:t>2011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71895" y="6115971"/>
            <a:ext cx="216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174A7E"/>
                </a:solidFill>
              </a:rPr>
              <a:t>Joshua building a chair in his Yale summer Engineering course in </a:t>
            </a:r>
            <a:r>
              <a:rPr lang="en-US" sz="1200" b="1" dirty="0">
                <a:solidFill>
                  <a:srgbClr val="174A7E"/>
                </a:solidFill>
              </a:rPr>
              <a:t>2016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288" y="4733819"/>
            <a:ext cx="2057606" cy="137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5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4886"/>
            <a:ext cx="8229600" cy="2024766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83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7344</TotalTime>
  <Words>1220</Words>
  <Application>Microsoft Macintosh PowerPoint</Application>
  <PresentationFormat>On-screen Show (4:3)</PresentationFormat>
  <Paragraphs>478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Adobe Caslon Pro</vt:lpstr>
      <vt:lpstr>Arial</vt:lpstr>
      <vt:lpstr>Baskerville</vt:lpstr>
      <vt:lpstr>Calibri</vt:lpstr>
      <vt:lpstr>Calibri Light</vt:lpstr>
      <vt:lpstr>Trebuchet MS</vt:lpstr>
      <vt:lpstr>Wingdings</vt:lpstr>
      <vt:lpstr>Office Theme</vt:lpstr>
      <vt:lpstr>PowerPoint Presentation</vt:lpstr>
      <vt:lpstr>PowerPoint Presentation</vt:lpstr>
      <vt:lpstr>What Is Pathways to Science?</vt:lpstr>
      <vt:lpstr>PowerPoint Presentation</vt:lpstr>
      <vt:lpstr>PowerPoint Presentation</vt:lpstr>
      <vt:lpstr>PowerPoint Presentation</vt:lpstr>
      <vt:lpstr>PowerPoint Presentation</vt:lpstr>
      <vt:lpstr>Benefits of coordinated STEM outreach</vt:lpstr>
      <vt:lpstr>Thank You </vt:lpstr>
      <vt:lpstr>PowerPoint Presentation</vt:lpstr>
      <vt:lpstr>PowerPoint Presentation</vt:lpstr>
      <vt:lpstr>PowerPoint Presentation</vt:lpstr>
      <vt:lpstr>Pathways Summer Scholars Program</vt:lpstr>
      <vt:lpstr>Assisting Yale Scientists</vt:lpstr>
    </vt:vector>
  </TitlesOfParts>
  <Company>Yale University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Merson</dc:creator>
  <cp:lastModifiedBy>Parente, Maria</cp:lastModifiedBy>
  <cp:revision>293</cp:revision>
  <cp:lastPrinted>2018-06-12T14:41:26Z</cp:lastPrinted>
  <dcterms:created xsi:type="dcterms:W3CDTF">2016-04-06T20:27:41Z</dcterms:created>
  <dcterms:modified xsi:type="dcterms:W3CDTF">2018-06-12T15:00:48Z</dcterms:modified>
</cp:coreProperties>
</file>